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79" r:id="rId2"/>
    <p:sldId id="334" r:id="rId3"/>
    <p:sldId id="380" r:id="rId4"/>
    <p:sldId id="375" r:id="rId5"/>
    <p:sldId id="376" r:id="rId6"/>
    <p:sldId id="377" r:id="rId7"/>
    <p:sldId id="378" r:id="rId8"/>
    <p:sldId id="335" r:id="rId9"/>
    <p:sldId id="336" r:id="rId10"/>
    <p:sldId id="337" r:id="rId11"/>
    <p:sldId id="338" r:id="rId12"/>
    <p:sldId id="339" r:id="rId13"/>
    <p:sldId id="340" r:id="rId14"/>
    <p:sldId id="331" r:id="rId15"/>
    <p:sldId id="263" r:id="rId16"/>
    <p:sldId id="267" r:id="rId17"/>
    <p:sldId id="268"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0" r:id="rId36"/>
    <p:sldId id="315" r:id="rId37"/>
    <p:sldId id="323" r:id="rId38"/>
    <p:sldId id="324" r:id="rId39"/>
    <p:sldId id="333" r:id="rId40"/>
    <p:sldId id="381" r:id="rId41"/>
    <p:sldId id="332" r:id="rId4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5161442-85FC-4929-AEF7-FF21AF243486}" type="datetimeFigureOut">
              <a:rPr lang="fa-IR" smtClean="0"/>
              <a:t>06/05/1442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358307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5161442-85FC-4929-AEF7-FF21AF243486}" type="datetimeFigureOut">
              <a:rPr lang="fa-IR" smtClean="0"/>
              <a:t>06/05/1442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190450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5161442-85FC-4929-AEF7-FF21AF243486}" type="datetimeFigureOut">
              <a:rPr lang="fa-IR" smtClean="0"/>
              <a:t>06/05/1442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5832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5161442-85FC-4929-AEF7-FF21AF243486}" type="datetimeFigureOut">
              <a:rPr lang="fa-IR" smtClean="0"/>
              <a:t>06/05/1442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142134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61442-85FC-4929-AEF7-FF21AF243486}" type="datetimeFigureOut">
              <a:rPr lang="fa-IR" smtClean="0"/>
              <a:t>06/05/1442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171314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5161442-85FC-4929-AEF7-FF21AF243486}" type="datetimeFigureOut">
              <a:rPr lang="fa-IR" smtClean="0"/>
              <a:t>06/05/1442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42669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5161442-85FC-4929-AEF7-FF21AF243486}" type="datetimeFigureOut">
              <a:rPr lang="fa-IR" smtClean="0"/>
              <a:t>06/05/1442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144223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5161442-85FC-4929-AEF7-FF21AF243486}" type="datetimeFigureOut">
              <a:rPr lang="fa-IR" smtClean="0"/>
              <a:t>06/05/1442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241555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61442-85FC-4929-AEF7-FF21AF243486}" type="datetimeFigureOut">
              <a:rPr lang="fa-IR" smtClean="0"/>
              <a:t>06/05/1442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409423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61442-85FC-4929-AEF7-FF21AF243486}" type="datetimeFigureOut">
              <a:rPr lang="fa-IR" smtClean="0"/>
              <a:t>06/05/1442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138121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61442-85FC-4929-AEF7-FF21AF243486}" type="datetimeFigureOut">
              <a:rPr lang="fa-IR" smtClean="0"/>
              <a:t>06/05/1442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F5CE629-C0CD-455B-9E30-5C5F1E6EA669}" type="slidenum">
              <a:rPr lang="fa-IR" smtClean="0"/>
              <a:t>‹#›</a:t>
            </a:fld>
            <a:endParaRPr lang="fa-IR"/>
          </a:p>
        </p:txBody>
      </p:sp>
    </p:spTree>
    <p:extLst>
      <p:ext uri="{BB962C8B-B14F-4D97-AF65-F5344CB8AC3E}">
        <p14:creationId xmlns:p14="http://schemas.microsoft.com/office/powerpoint/2010/main" val="89878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161442-85FC-4929-AEF7-FF21AF243486}" type="datetimeFigureOut">
              <a:rPr lang="fa-IR" smtClean="0"/>
              <a:t>06/05/1442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F5CE629-C0CD-455B-9E30-5C5F1E6EA669}" type="slidenum">
              <a:rPr lang="fa-IR" smtClean="0"/>
              <a:t>‹#›</a:t>
            </a:fld>
            <a:endParaRPr lang="fa-IR"/>
          </a:p>
        </p:txBody>
      </p:sp>
    </p:spTree>
    <p:extLst>
      <p:ext uri="{BB962C8B-B14F-4D97-AF65-F5344CB8AC3E}">
        <p14:creationId xmlns:p14="http://schemas.microsoft.com/office/powerpoint/2010/main" val="363405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worldometers.info/coronaviru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27000" y="114300"/>
            <a:ext cx="11950700" cy="6629400"/>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6428935" y="383934"/>
            <a:ext cx="4534486" cy="830997"/>
          </a:xfrm>
          <a:prstGeom prst="rect">
            <a:avLst/>
          </a:prstGeom>
          <a:noFill/>
        </p:spPr>
        <p:txBody>
          <a:bodyPr wrap="square" rtlCol="1">
            <a:spAutoFit/>
          </a:bodyPr>
          <a:lstStyle/>
          <a:p>
            <a:pPr algn="ctr"/>
            <a:r>
              <a:rPr lang="fa-IR" sz="4800" b="1" dirty="0" smtClean="0">
                <a:solidFill>
                  <a:srgbClr val="00B050"/>
                </a:solidFill>
              </a:rPr>
              <a:t>به نام هستی بخش</a:t>
            </a:r>
            <a:endParaRPr lang="fa-IR" sz="4800" b="1" dirty="0">
              <a:solidFill>
                <a:srgbClr val="00B050"/>
              </a:solidFill>
            </a:endParaRPr>
          </a:p>
        </p:txBody>
      </p:sp>
      <p:sp>
        <p:nvSpPr>
          <p:cNvPr id="10" name="TextBox 9"/>
          <p:cNvSpPr txBox="1"/>
          <p:nvPr/>
        </p:nvSpPr>
        <p:spPr>
          <a:xfrm>
            <a:off x="5596596" y="1622894"/>
            <a:ext cx="6199163" cy="2246769"/>
          </a:xfrm>
          <a:prstGeom prst="rect">
            <a:avLst/>
          </a:prstGeom>
          <a:noFill/>
        </p:spPr>
        <p:txBody>
          <a:bodyPr wrap="square" rtlCol="1">
            <a:spAutoFit/>
          </a:bodyPr>
          <a:lstStyle/>
          <a:p>
            <a:pPr algn="ctr"/>
            <a:r>
              <a:rPr lang="fa-IR" sz="4000" b="1" dirty="0" smtClean="0">
                <a:solidFill>
                  <a:srgbClr val="00B0F0"/>
                </a:solidFill>
              </a:rPr>
              <a:t>سوگ در اپیدمی ها</a:t>
            </a:r>
          </a:p>
          <a:p>
            <a:pPr algn="ctr"/>
            <a:endParaRPr lang="fa-IR" sz="1600" dirty="0" smtClean="0"/>
          </a:p>
          <a:p>
            <a:pPr algn="ctr"/>
            <a:r>
              <a:rPr lang="fa-IR" sz="2000" b="1" dirty="0" smtClean="0"/>
              <a:t> </a:t>
            </a:r>
            <a:r>
              <a:rPr lang="fa-IR" sz="2800" b="1" dirty="0" smtClean="0">
                <a:solidFill>
                  <a:schemeClr val="bg1"/>
                </a:solidFill>
              </a:rPr>
              <a:t>دکتر لیلا سالک ابراهیمی</a:t>
            </a:r>
          </a:p>
          <a:p>
            <a:pPr algn="ctr"/>
            <a:r>
              <a:rPr lang="fa-IR" b="1" dirty="0" smtClean="0">
                <a:solidFill>
                  <a:schemeClr val="bg1"/>
                </a:solidFill>
              </a:rPr>
              <a:t>استادیار روانشناسی بالینی </a:t>
            </a:r>
            <a:endParaRPr lang="fa-IR" b="1" dirty="0" smtClean="0">
              <a:solidFill>
                <a:schemeClr val="bg1"/>
              </a:solidFill>
            </a:endParaRPr>
          </a:p>
          <a:p>
            <a:pPr algn="ctr"/>
            <a:r>
              <a:rPr lang="fa-IR" b="1" dirty="0" smtClean="0">
                <a:solidFill>
                  <a:schemeClr val="bg1"/>
                </a:solidFill>
              </a:rPr>
              <a:t>گروه </a:t>
            </a:r>
            <a:r>
              <a:rPr lang="fa-IR" b="1" dirty="0" smtClean="0">
                <a:solidFill>
                  <a:schemeClr val="bg1"/>
                </a:solidFill>
              </a:rPr>
              <a:t>روانپزشکی دانشگاه علوم پزشکی تبریز</a:t>
            </a:r>
          </a:p>
          <a:p>
            <a:endParaRPr lang="fa-IR" sz="1600" dirty="0"/>
          </a:p>
        </p:txBody>
      </p:sp>
    </p:spTree>
    <p:extLst>
      <p:ext uri="{BB962C8B-B14F-4D97-AF65-F5344CB8AC3E}">
        <p14:creationId xmlns:p14="http://schemas.microsoft.com/office/powerpoint/2010/main" val="132728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3" y="156538"/>
            <a:ext cx="11746523" cy="6617196"/>
          </a:xfrm>
          <a:prstGeom prst="rect">
            <a:avLst/>
          </a:prstGeom>
        </p:spPr>
        <p:txBody>
          <a:bodyPr wrap="square">
            <a:spAutoFit/>
          </a:bodyPr>
          <a:lstStyle/>
          <a:p>
            <a:pPr algn="ctr"/>
            <a:r>
              <a:rPr lang="fa-IR" sz="2400" b="1" dirty="0">
                <a:solidFill>
                  <a:srgbClr val="FF0000"/>
                </a:solidFill>
                <a:latin typeface="BNazanin"/>
              </a:rPr>
              <a:t>افتراق سوگ از افسردگی اساسی</a:t>
            </a:r>
          </a:p>
          <a:p>
            <a:r>
              <a:rPr lang="fa-IR" sz="1600" i="0" dirty="0" smtClean="0">
                <a:solidFill>
                  <a:srgbClr val="212529"/>
                </a:solidFill>
                <a:effectLst/>
                <a:latin typeface="BNazanin"/>
              </a:rPr>
              <a:t/>
            </a:r>
            <a:br>
              <a:rPr lang="fa-IR" sz="1600" i="0" dirty="0" smtClean="0">
                <a:solidFill>
                  <a:srgbClr val="212529"/>
                </a:solidFill>
                <a:effectLst/>
                <a:latin typeface="BNazanin"/>
              </a:rPr>
            </a:br>
            <a:r>
              <a:rPr lang="fa-IR" b="1" dirty="0">
                <a:solidFill>
                  <a:srgbClr val="212529"/>
                </a:solidFill>
                <a:latin typeface="BNazanin"/>
              </a:rPr>
              <a:t>بعضی از علایم داغدیدگی و افسردگی مانند احساس خلق افسرده، اختلال درخواب، اشتها و کاهش وزن باهم مشترک هستند. این علایم بیش از دوماه ادامه یابند، باید به تشخیص اختلال افسردگی اساسی هم فکر کرد. </a:t>
            </a:r>
          </a:p>
          <a:p>
            <a:r>
              <a:rPr lang="fa-IR" sz="1600" i="0" dirty="0" smtClean="0">
                <a:solidFill>
                  <a:srgbClr val="212529"/>
                </a:solidFill>
                <a:effectLst/>
                <a:latin typeface="BNazanin"/>
              </a:rPr>
              <a:t/>
            </a:r>
            <a:br>
              <a:rPr lang="fa-IR" sz="1600" i="0" dirty="0" smtClean="0">
                <a:solidFill>
                  <a:srgbClr val="212529"/>
                </a:solidFill>
                <a:effectLst/>
                <a:latin typeface="BNazanin"/>
              </a:rPr>
            </a:br>
            <a:r>
              <a:rPr lang="fa-IR" sz="2400" b="1" dirty="0" smtClean="0">
                <a:solidFill>
                  <a:srgbClr val="FF0000"/>
                </a:solidFill>
                <a:latin typeface="BNazanin"/>
              </a:rPr>
              <a:t>در </a:t>
            </a:r>
            <a:r>
              <a:rPr lang="fa-IR" sz="2400" b="1" dirty="0">
                <a:solidFill>
                  <a:srgbClr val="FF0000"/>
                </a:solidFill>
                <a:latin typeface="BNazanin"/>
              </a:rPr>
              <a:t>فرد سوگوار:</a:t>
            </a:r>
          </a:p>
          <a:p>
            <a:pPr marL="285750" indent="-285750">
              <a:buFont typeface="Wingdings" panose="05000000000000000000" pitchFamily="2" charset="2"/>
              <a:buChar char="Ø"/>
            </a:pPr>
            <a:r>
              <a:rPr lang="fa-IR" sz="1600" dirty="0" smtClean="0">
                <a:latin typeface="BNazanin"/>
              </a:rPr>
              <a:t> </a:t>
            </a:r>
            <a:r>
              <a:rPr lang="fa-IR" b="1" dirty="0">
                <a:solidFill>
                  <a:srgbClr val="212529"/>
                </a:solidFill>
                <a:latin typeface="BNazanin"/>
              </a:rPr>
              <a:t>احساس غمگینی اش بر اثر فکر کردن به متوفی یا برخورد با آثار و خاطرات وی آغاز می شود.</a:t>
            </a:r>
          </a:p>
          <a:p>
            <a:pPr marL="285750" indent="-285750">
              <a:buFont typeface="Wingdings" panose="05000000000000000000" pitchFamily="2" charset="2"/>
              <a:buChar char="Ø"/>
            </a:pPr>
            <a:r>
              <a:rPr lang="fa-IR" b="1" dirty="0">
                <a:solidFill>
                  <a:srgbClr val="212529"/>
                </a:solidFill>
                <a:latin typeface="BNazanin"/>
              </a:rPr>
              <a:t>اختلال عملکردش موقت و خفیف است</a:t>
            </a:r>
          </a:p>
          <a:p>
            <a:pPr marL="285750" indent="-285750">
              <a:buFont typeface="Wingdings" panose="05000000000000000000" pitchFamily="2" charset="2"/>
              <a:buChar char="Ø"/>
            </a:pPr>
            <a:r>
              <a:rPr lang="fa-IR" b="1" dirty="0">
                <a:solidFill>
                  <a:srgbClr val="212529"/>
                </a:solidFill>
                <a:latin typeface="BNazanin"/>
              </a:rPr>
              <a:t>سابقه افسردگی در فرد یا خانواده وجود ندارد</a:t>
            </a:r>
          </a:p>
          <a:p>
            <a:pPr marL="285750" indent="-285750">
              <a:buFont typeface="Wingdings" panose="05000000000000000000" pitchFamily="2" charset="2"/>
              <a:buChar char="Ø"/>
            </a:pPr>
            <a:r>
              <a:rPr lang="fa-IR" b="1" dirty="0">
                <a:solidFill>
                  <a:srgbClr val="212529"/>
                </a:solidFill>
                <a:latin typeface="BNazanin"/>
              </a:rPr>
              <a:t>ضمن اینکه علایم معمولا ظرف دو ماه نخست فقدان شروع و معمولا کمتر از دو ماه طول می کشد.</a:t>
            </a:r>
          </a:p>
          <a:p>
            <a:pPr marL="285750" indent="-285750">
              <a:buFont typeface="Wingdings" panose="05000000000000000000" pitchFamily="2" charset="2"/>
              <a:buChar char="Ø"/>
            </a:pPr>
            <a:r>
              <a:rPr lang="fa-IR" b="1" dirty="0">
                <a:solidFill>
                  <a:srgbClr val="212529"/>
                </a:solidFill>
                <a:latin typeface="BNazanin"/>
              </a:rPr>
              <a:t>سوگ تجربه ای است که حاوی هیجانات منفی و مثبت، سیال و متغیر است و شدت هیجان در آن نوسان دارد و گاهی وابسته به محرک های درونی و بیرونی تسلی می یابد. </a:t>
            </a:r>
          </a:p>
          <a:p>
            <a:endParaRPr lang="fa-IR" sz="1600" dirty="0" smtClean="0">
              <a:solidFill>
                <a:srgbClr val="FF0000"/>
              </a:solidFill>
            </a:endParaRPr>
          </a:p>
          <a:p>
            <a:r>
              <a:rPr lang="fa-IR" sz="2400" b="1" dirty="0">
                <a:solidFill>
                  <a:srgbClr val="FF0000"/>
                </a:solidFill>
                <a:latin typeface="BNazanin"/>
              </a:rPr>
              <a:t>در افسردگی اساسی:</a:t>
            </a:r>
          </a:p>
          <a:p>
            <a:pPr marL="285750" indent="-285750">
              <a:buFont typeface="Wingdings" panose="05000000000000000000" pitchFamily="2" charset="2"/>
              <a:buChar char="Ø"/>
            </a:pPr>
            <a:r>
              <a:rPr lang="fa-IR" b="1" dirty="0">
                <a:solidFill>
                  <a:srgbClr val="212529"/>
                </a:solidFill>
                <a:latin typeface="BNazanin"/>
              </a:rPr>
              <a:t>احساس گناه در مورد مسایلی غیر از آنچه که هنگام مرگ در مورد متوفا از سوی فرد بازمانده صورت گرفته و یا صورت نگرفته است</a:t>
            </a:r>
            <a:r>
              <a:rPr lang="fa-IR" b="1" dirty="0" smtClean="0">
                <a:solidFill>
                  <a:srgbClr val="212529"/>
                </a:solidFill>
                <a:latin typeface="BNazanin"/>
              </a:rPr>
              <a:t>.</a:t>
            </a:r>
          </a:p>
          <a:p>
            <a:pPr marL="285750" indent="-285750">
              <a:buFont typeface="Wingdings" panose="05000000000000000000" pitchFamily="2" charset="2"/>
              <a:buChar char="Ø"/>
            </a:pPr>
            <a:r>
              <a:rPr lang="fa-IR" b="1" dirty="0" smtClean="0">
                <a:solidFill>
                  <a:srgbClr val="212529"/>
                </a:solidFill>
                <a:latin typeface="BNazanin"/>
              </a:rPr>
              <a:t>افکار </a:t>
            </a:r>
            <a:r>
              <a:rPr lang="fa-IR" b="1" dirty="0">
                <a:solidFill>
                  <a:srgbClr val="212529"/>
                </a:solidFill>
                <a:latin typeface="BNazanin"/>
              </a:rPr>
              <a:t>مربوط به مرگ غیراز احساس فرد بازمانده درمورد اینکه کاش زنده نبود یا همراه متوفا مرده بود</a:t>
            </a:r>
            <a:r>
              <a:rPr lang="fa-IR" b="1" dirty="0" smtClean="0">
                <a:solidFill>
                  <a:srgbClr val="212529"/>
                </a:solidFill>
                <a:latin typeface="BNazanin"/>
              </a:rPr>
              <a:t>.</a:t>
            </a:r>
          </a:p>
          <a:p>
            <a:pPr marL="285750" indent="-285750">
              <a:buFont typeface="Wingdings" panose="05000000000000000000" pitchFamily="2" charset="2"/>
              <a:buChar char="Ø"/>
            </a:pPr>
            <a:r>
              <a:rPr lang="fa-IR" b="1" dirty="0" smtClean="0">
                <a:solidFill>
                  <a:srgbClr val="212529"/>
                </a:solidFill>
                <a:latin typeface="BNazanin"/>
              </a:rPr>
              <a:t>اشتغال </a:t>
            </a:r>
            <a:r>
              <a:rPr lang="fa-IR" b="1" dirty="0">
                <a:solidFill>
                  <a:srgbClr val="212529"/>
                </a:solidFill>
                <a:latin typeface="BNazanin"/>
              </a:rPr>
              <a:t>ذهنی بیمارگونه با احساس بی ارزشی (فرد خود را ضعیف بد و دارای عیب می داند</a:t>
            </a:r>
            <a:r>
              <a:rPr lang="fa-IR" b="1" dirty="0" smtClean="0">
                <a:solidFill>
                  <a:srgbClr val="212529"/>
                </a:solidFill>
                <a:latin typeface="BNazanin"/>
              </a:rPr>
              <a:t>)</a:t>
            </a:r>
          </a:p>
          <a:p>
            <a:pPr marL="285750" indent="-285750">
              <a:buFont typeface="Wingdings" panose="05000000000000000000" pitchFamily="2" charset="2"/>
              <a:buChar char="Ø"/>
            </a:pPr>
            <a:r>
              <a:rPr lang="fa-IR" b="1" dirty="0" smtClean="0">
                <a:solidFill>
                  <a:srgbClr val="212529"/>
                </a:solidFill>
                <a:latin typeface="BNazanin"/>
              </a:rPr>
              <a:t>کندی </a:t>
            </a:r>
            <a:r>
              <a:rPr lang="fa-IR" b="1" dirty="0">
                <a:solidFill>
                  <a:srgbClr val="212529"/>
                </a:solidFill>
                <a:latin typeface="BNazanin"/>
              </a:rPr>
              <a:t>بارز روانی حرکتی</a:t>
            </a:r>
          </a:p>
          <a:p>
            <a:pPr marL="285750" indent="-285750">
              <a:buFont typeface="Wingdings" panose="05000000000000000000" pitchFamily="2" charset="2"/>
              <a:buChar char="Ø"/>
            </a:pPr>
            <a:r>
              <a:rPr lang="fa-IR" b="1" dirty="0">
                <a:solidFill>
                  <a:srgbClr val="212529"/>
                </a:solidFill>
                <a:latin typeface="BNazanin"/>
              </a:rPr>
              <a:t>احساس ناراحتی اغلب خود به خود ایجاد شده و ربطی به متوفی و دیدن آثار وی ندارد و در هر زمانی می تواند رخ دهد. </a:t>
            </a:r>
          </a:p>
          <a:p>
            <a:pPr marL="285750" indent="-285750">
              <a:buFont typeface="Wingdings" panose="05000000000000000000" pitchFamily="2" charset="2"/>
              <a:buChar char="Ø"/>
            </a:pPr>
            <a:r>
              <a:rPr lang="fa-IR" b="1" dirty="0">
                <a:solidFill>
                  <a:srgbClr val="212529"/>
                </a:solidFill>
                <a:latin typeface="BNazanin"/>
              </a:rPr>
              <a:t>افسردگی نافذتر و پایدارتر از سوگ است و عملا مجموعه علایمی ثابت و ناتوان کننده است که احساسات مثبت در آن کمتر است و از لحاظ بالینی ناراحتی قابل توجه عملکردی در عملکرد فردی تحصیلی و شغلی فرد ایجاد می شود</a:t>
            </a:r>
          </a:p>
          <a:p>
            <a:pPr marL="285750" indent="-285750">
              <a:buFont typeface="Wingdings" panose="05000000000000000000" pitchFamily="2" charset="2"/>
              <a:buChar char="Ø"/>
            </a:pPr>
            <a:r>
              <a:rPr lang="fa-IR" b="1" dirty="0">
                <a:solidFill>
                  <a:srgbClr val="212529"/>
                </a:solidFill>
                <a:latin typeface="BNazanin"/>
              </a:rPr>
              <a:t>همچنین احتمال سابقه افسردگی اساسی در فرد یا اعضای خانواده وجود دارد</a:t>
            </a:r>
            <a:r>
              <a:rPr lang="fa-IR" b="1" dirty="0" smtClean="0">
                <a:solidFill>
                  <a:srgbClr val="212529"/>
                </a:solidFill>
                <a:latin typeface="BNazanin"/>
              </a:rPr>
              <a:t>.</a:t>
            </a:r>
            <a:endParaRPr lang="fa-IR" b="1" dirty="0">
              <a:solidFill>
                <a:srgbClr val="212529"/>
              </a:solidFill>
              <a:latin typeface="BNazanin"/>
            </a:endParaRPr>
          </a:p>
          <a:p>
            <a:endParaRPr lang="fa-IR" sz="1600" dirty="0"/>
          </a:p>
        </p:txBody>
      </p:sp>
    </p:spTree>
    <p:extLst>
      <p:ext uri="{BB962C8B-B14F-4D97-AF65-F5344CB8AC3E}">
        <p14:creationId xmlns:p14="http://schemas.microsoft.com/office/powerpoint/2010/main" val="418026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008099" y="1813173"/>
            <a:ext cx="6977576" cy="3477875"/>
          </a:xfrm>
          <a:prstGeom prst="rect">
            <a:avLst/>
          </a:prstGeom>
        </p:spPr>
        <p:txBody>
          <a:bodyPr wrap="square">
            <a:spAutoFit/>
          </a:bodyPr>
          <a:lstStyle/>
          <a:p>
            <a:pPr marL="342900" indent="-342900">
              <a:lnSpc>
                <a:spcPct val="250000"/>
              </a:lnSpc>
              <a:buFont typeface="Wingdings" panose="05000000000000000000" pitchFamily="2" charset="2"/>
              <a:buChar char="q"/>
            </a:pPr>
            <a:r>
              <a:rPr lang="fa-IR" b="1" dirty="0">
                <a:solidFill>
                  <a:schemeClr val="bg1"/>
                </a:solidFill>
              </a:rPr>
              <a:t>بعضی عوامل خطر </a:t>
            </a:r>
            <a:r>
              <a:rPr lang="fa-IR" b="1" dirty="0" smtClean="0">
                <a:solidFill>
                  <a:schemeClr val="bg1"/>
                </a:solidFill>
              </a:rPr>
              <a:t>که </a:t>
            </a:r>
            <a:r>
              <a:rPr lang="fa-IR" b="1" dirty="0">
                <a:solidFill>
                  <a:schemeClr val="bg1"/>
                </a:solidFill>
              </a:rPr>
              <a:t>نشان از احتمال ابتلای بالاتر به افسردگی اساسی </a:t>
            </a:r>
            <a:r>
              <a:rPr lang="fa-IR" b="1" dirty="0" smtClean="0">
                <a:solidFill>
                  <a:schemeClr val="bg1"/>
                </a:solidFill>
              </a:rPr>
              <a:t>است:</a:t>
            </a:r>
            <a:endParaRPr lang="fa-IR" b="1" dirty="0" smtClean="0">
              <a:solidFill>
                <a:schemeClr val="bg1"/>
              </a:solidFill>
            </a:endParaRPr>
          </a:p>
          <a:p>
            <a:pPr>
              <a:lnSpc>
                <a:spcPct val="250000"/>
              </a:lnSpc>
            </a:pPr>
            <a:r>
              <a:rPr lang="fa-IR" sz="1600" b="1" dirty="0" smtClean="0">
                <a:solidFill>
                  <a:srgbClr val="FF0000"/>
                </a:solidFill>
              </a:rPr>
              <a:t>(</a:t>
            </a:r>
            <a:r>
              <a:rPr lang="fa-IR" sz="1600" b="1" dirty="0">
                <a:solidFill>
                  <a:srgbClr val="FF0000"/>
                </a:solidFill>
              </a:rPr>
              <a:t>اگرچه پیش بینی اینکه فرد سوگوار در نهایت به سمت افسردگی می رود یا خیر دشوار است) </a:t>
            </a:r>
          </a:p>
          <a:p>
            <a:pPr marL="285750" indent="-285750">
              <a:lnSpc>
                <a:spcPct val="250000"/>
              </a:lnSpc>
              <a:buFont typeface="Wingdings" panose="05000000000000000000" pitchFamily="2" charset="2"/>
              <a:buChar char="Ø"/>
            </a:pPr>
            <a:r>
              <a:rPr lang="fa-IR" b="1" dirty="0">
                <a:solidFill>
                  <a:schemeClr val="bg1"/>
                </a:solidFill>
                <a:latin typeface="BNazanin"/>
              </a:rPr>
              <a:t>سابقه افسردگی در فرد</a:t>
            </a:r>
          </a:p>
          <a:p>
            <a:pPr marL="285750" indent="-285750">
              <a:lnSpc>
                <a:spcPct val="250000"/>
              </a:lnSpc>
              <a:buFont typeface="Wingdings" panose="05000000000000000000" pitchFamily="2" charset="2"/>
              <a:buChar char="Ø"/>
            </a:pPr>
            <a:r>
              <a:rPr lang="fa-IR" b="1" dirty="0">
                <a:solidFill>
                  <a:schemeClr val="bg1"/>
                </a:solidFill>
                <a:latin typeface="BNazanin"/>
              </a:rPr>
              <a:t> شبکه حمایتی اجتماعی ضعیف</a:t>
            </a:r>
          </a:p>
          <a:p>
            <a:pPr marL="285750" indent="-285750">
              <a:lnSpc>
                <a:spcPct val="250000"/>
              </a:lnSpc>
              <a:buFont typeface="Wingdings" panose="05000000000000000000" pitchFamily="2" charset="2"/>
              <a:buChar char="Ø"/>
            </a:pPr>
            <a:r>
              <a:rPr lang="fa-IR" b="1" dirty="0">
                <a:solidFill>
                  <a:schemeClr val="bg1"/>
                </a:solidFill>
                <a:latin typeface="BNazanin"/>
              </a:rPr>
              <a:t>وجود مشکلاتی مرتبط با سوء مصرف الکل یا مواد </a:t>
            </a:r>
          </a:p>
        </p:txBody>
      </p:sp>
    </p:spTree>
    <p:extLst>
      <p:ext uri="{BB962C8B-B14F-4D97-AF65-F5344CB8AC3E}">
        <p14:creationId xmlns:p14="http://schemas.microsoft.com/office/powerpoint/2010/main" val="143037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452" y="507233"/>
            <a:ext cx="10944665" cy="5816977"/>
          </a:xfrm>
          <a:prstGeom prst="rect">
            <a:avLst/>
          </a:prstGeom>
        </p:spPr>
        <p:txBody>
          <a:bodyPr wrap="square">
            <a:spAutoFit/>
          </a:bodyPr>
          <a:lstStyle/>
          <a:p>
            <a:pPr algn="ctr"/>
            <a:r>
              <a:rPr lang="fa-IR" sz="2400" b="1" dirty="0">
                <a:solidFill>
                  <a:srgbClr val="FF0000"/>
                </a:solidFill>
              </a:rPr>
              <a:t>آموزش های لازم به اطرافیان خانواده های </a:t>
            </a:r>
            <a:r>
              <a:rPr lang="fa-IR" sz="2400" b="1" dirty="0" smtClean="0">
                <a:solidFill>
                  <a:srgbClr val="FF0000"/>
                </a:solidFill>
              </a:rPr>
              <a:t>داغدیده</a:t>
            </a:r>
          </a:p>
          <a:p>
            <a:endParaRPr lang="fa-IR" sz="2400" dirty="0">
              <a:solidFill>
                <a:srgbClr val="FF0000"/>
              </a:solidFill>
            </a:endParaRPr>
          </a:p>
          <a:p>
            <a:pPr marL="285750" indent="-285750" algn="just">
              <a:lnSpc>
                <a:spcPct val="150000"/>
              </a:lnSpc>
              <a:buFont typeface="Wingdings" panose="05000000000000000000" pitchFamily="2" charset="2"/>
              <a:buChar char="Ø"/>
            </a:pPr>
            <a:r>
              <a:rPr lang="fa-IR" b="1" dirty="0" smtClean="0">
                <a:solidFill>
                  <a:srgbClr val="212529"/>
                </a:solidFill>
                <a:latin typeface="BNazanin"/>
              </a:rPr>
              <a:t>از </a:t>
            </a:r>
            <a:r>
              <a:rPr lang="fa-IR" b="1" dirty="0">
                <a:solidFill>
                  <a:srgbClr val="212529"/>
                </a:solidFill>
                <a:latin typeface="BNazanin"/>
              </a:rPr>
              <a:t>آنجایی که </a:t>
            </a:r>
            <a:r>
              <a:rPr lang="fa-IR" b="1" dirty="0" smtClean="0">
                <a:solidFill>
                  <a:srgbClr val="212529"/>
                </a:solidFill>
                <a:latin typeface="BNazanin"/>
              </a:rPr>
              <a:t>در اکثر مواقع، فرایند سوگ </a:t>
            </a:r>
            <a:r>
              <a:rPr lang="fa-IR" b="1" dirty="0">
                <a:solidFill>
                  <a:srgbClr val="212529"/>
                </a:solidFill>
                <a:latin typeface="BNazanin"/>
              </a:rPr>
              <a:t>به طور طبیعی و با گذشت زمان بدون عارضه قابل توجهی طی خواهد </a:t>
            </a:r>
            <a:r>
              <a:rPr lang="fa-IR" b="1" dirty="0" smtClean="0">
                <a:solidFill>
                  <a:srgbClr val="212529"/>
                </a:solidFill>
                <a:latin typeface="BNazanin"/>
              </a:rPr>
              <a:t>شد، دسترسی </a:t>
            </a:r>
            <a:r>
              <a:rPr lang="fa-IR" b="1" dirty="0">
                <a:solidFill>
                  <a:srgbClr val="212529"/>
                </a:solidFill>
                <a:latin typeface="BNazanin"/>
              </a:rPr>
              <a:t>به خانواده و دوستان و </a:t>
            </a:r>
            <a:r>
              <a:rPr lang="fa-IR" b="1" dirty="0">
                <a:solidFill>
                  <a:srgbClr val="FF0000"/>
                </a:solidFill>
                <a:latin typeface="BNazanin"/>
              </a:rPr>
              <a:t>حمایت اجتماعی </a:t>
            </a:r>
            <a:r>
              <a:rPr lang="fa-IR" b="1" dirty="0">
                <a:solidFill>
                  <a:srgbClr val="212529"/>
                </a:solidFill>
                <a:latin typeface="BNazanin"/>
              </a:rPr>
              <a:t>سبب سازگاری سودمند با این فقدان خواهد شد. </a:t>
            </a:r>
          </a:p>
          <a:p>
            <a:pPr marL="285750" indent="-285750" algn="just">
              <a:lnSpc>
                <a:spcPct val="150000"/>
              </a:lnSpc>
              <a:buFont typeface="Wingdings" panose="05000000000000000000" pitchFamily="2" charset="2"/>
              <a:buChar char="Ø"/>
            </a:pPr>
            <a:r>
              <a:rPr lang="fa-IR" b="1" dirty="0">
                <a:solidFill>
                  <a:srgbClr val="212529"/>
                </a:solidFill>
                <a:latin typeface="BNazanin"/>
              </a:rPr>
              <a:t>برای تسهیل این بازه زمانی در سوگ نرمال می توان به اطرافیان فرد توصیه کرد که بیشتر از بیان جملات منطقی </a:t>
            </a:r>
            <a:r>
              <a:rPr lang="fa-IR" b="1" dirty="0" smtClean="0">
                <a:solidFill>
                  <a:srgbClr val="212529"/>
                </a:solidFill>
                <a:latin typeface="BNazanin"/>
              </a:rPr>
              <a:t>و نصیحت </a:t>
            </a:r>
            <a:r>
              <a:rPr lang="fa-IR" b="1" dirty="0">
                <a:solidFill>
                  <a:srgbClr val="212529"/>
                </a:solidFill>
                <a:latin typeface="BNazanin"/>
              </a:rPr>
              <a:t>گونه، </a:t>
            </a:r>
            <a:r>
              <a:rPr lang="fa-IR" b="1" dirty="0" smtClean="0">
                <a:solidFill>
                  <a:srgbClr val="FF0000"/>
                </a:solidFill>
                <a:latin typeface="BNazanin"/>
              </a:rPr>
              <a:t>حضوری </a:t>
            </a:r>
            <a:r>
              <a:rPr lang="fa-IR" b="1" dirty="0">
                <a:solidFill>
                  <a:srgbClr val="FF0000"/>
                </a:solidFill>
                <a:latin typeface="BNazanin"/>
              </a:rPr>
              <a:t>همدلانه و گوش دادن فعال </a:t>
            </a:r>
            <a:r>
              <a:rPr lang="fa-IR" b="1" dirty="0">
                <a:solidFill>
                  <a:srgbClr val="212529"/>
                </a:solidFill>
                <a:latin typeface="BNazanin"/>
              </a:rPr>
              <a:t>داشته باشند. </a:t>
            </a:r>
            <a:r>
              <a:rPr lang="fa-IR" b="1" dirty="0" smtClean="0">
                <a:solidFill>
                  <a:srgbClr val="212529"/>
                </a:solidFill>
                <a:latin typeface="BNazanin"/>
              </a:rPr>
              <a:t>حضور </a:t>
            </a:r>
            <a:r>
              <a:rPr lang="fa-IR" b="1" dirty="0">
                <a:solidFill>
                  <a:srgbClr val="212529"/>
                </a:solidFill>
                <a:latin typeface="BNazanin"/>
              </a:rPr>
              <a:t>در کنار فرد داغدیده، شنیدن احساسات وی و توجه به بیان احساساتش، </a:t>
            </a:r>
            <a:r>
              <a:rPr lang="fa-IR" b="1" dirty="0">
                <a:solidFill>
                  <a:srgbClr val="FF0000"/>
                </a:solidFill>
                <a:latin typeface="BNazanin"/>
              </a:rPr>
              <a:t>نداشتن واهمه از صحبت درباره فرد متوفی و مرور خاطراتش</a:t>
            </a:r>
            <a:r>
              <a:rPr lang="fa-IR" b="1" dirty="0">
                <a:solidFill>
                  <a:srgbClr val="212529"/>
                </a:solidFill>
                <a:latin typeface="BNazanin"/>
              </a:rPr>
              <a:t> به بازمانده کمک می کند تا بتواند از این دوره عبور کند. </a:t>
            </a:r>
          </a:p>
          <a:p>
            <a:pPr marL="285750" indent="-285750" algn="just">
              <a:lnSpc>
                <a:spcPct val="150000"/>
              </a:lnSpc>
              <a:buFont typeface="Wingdings" panose="05000000000000000000" pitchFamily="2" charset="2"/>
              <a:buChar char="Ø"/>
            </a:pPr>
            <a:r>
              <a:rPr lang="fa-IR" b="1" dirty="0">
                <a:solidFill>
                  <a:srgbClr val="212529"/>
                </a:solidFill>
                <a:latin typeface="BNazanin"/>
              </a:rPr>
              <a:t>در صورتی که این حضور همدلانه اطرافیان و حمایت های آنها برای کمک به فرد بازمانده کافی نبود، می توان </a:t>
            </a:r>
            <a:r>
              <a:rPr lang="fa-IR" b="1" dirty="0">
                <a:solidFill>
                  <a:srgbClr val="FF0000"/>
                </a:solidFill>
                <a:latin typeface="BNazanin"/>
              </a:rPr>
              <a:t>اقدام به دریافت کمک های روانشناختی از افراد مجرب و </a:t>
            </a:r>
            <a:r>
              <a:rPr lang="fa-IR" b="1" dirty="0" smtClean="0">
                <a:solidFill>
                  <a:srgbClr val="FF0000"/>
                </a:solidFill>
                <a:latin typeface="BNazanin"/>
              </a:rPr>
              <a:t>آموزش </a:t>
            </a:r>
            <a:r>
              <a:rPr lang="fa-IR" b="1" dirty="0">
                <a:solidFill>
                  <a:srgbClr val="FF0000"/>
                </a:solidFill>
                <a:latin typeface="BNazanin"/>
              </a:rPr>
              <a:t>دیده </a:t>
            </a:r>
            <a:r>
              <a:rPr lang="fa-IR" b="1" dirty="0">
                <a:solidFill>
                  <a:srgbClr val="212529"/>
                </a:solidFill>
                <a:latin typeface="BNazanin"/>
              </a:rPr>
              <a:t>کرد تا به تدریج پذیرش این باور که طی شدن سوگواری امکان پیوستن دوباره به زندگی به معنای فراموشی متوفی نیست در فرد بازمانده صورت بگیرد. </a:t>
            </a:r>
            <a:endParaRPr lang="fa-IR" b="1" dirty="0" smtClean="0">
              <a:solidFill>
                <a:srgbClr val="212529"/>
              </a:solidFill>
              <a:latin typeface="BNazanin"/>
            </a:endParaRPr>
          </a:p>
          <a:p>
            <a:pPr marL="285750" indent="-285750" algn="just">
              <a:lnSpc>
                <a:spcPct val="150000"/>
              </a:lnSpc>
              <a:buFont typeface="Wingdings" panose="05000000000000000000" pitchFamily="2" charset="2"/>
              <a:buChar char="Ø"/>
            </a:pPr>
            <a:r>
              <a:rPr lang="fa-IR" b="1" dirty="0" smtClean="0">
                <a:solidFill>
                  <a:srgbClr val="212529"/>
                </a:solidFill>
                <a:latin typeface="BNazanin"/>
              </a:rPr>
              <a:t>همچنین </a:t>
            </a:r>
            <a:r>
              <a:rPr lang="fa-IR" b="1" dirty="0">
                <a:solidFill>
                  <a:srgbClr val="FF0000"/>
                </a:solidFill>
                <a:latin typeface="BNazanin"/>
              </a:rPr>
              <a:t>حمایت های مداوم در طول زمان و توجه ویژه در حوالی مناسبت های مهم </a:t>
            </a:r>
            <a:r>
              <a:rPr lang="fa-IR" b="1" dirty="0">
                <a:solidFill>
                  <a:srgbClr val="212529"/>
                </a:solidFill>
                <a:latin typeface="BNazanin"/>
              </a:rPr>
              <a:t>مثل سالگرد فوت یا تولد فرد متوفی به بازمانده بسیار کمک خواهد کرد. </a:t>
            </a:r>
            <a:endParaRPr lang="fa-IR" b="1" dirty="0" smtClean="0">
              <a:solidFill>
                <a:srgbClr val="212529"/>
              </a:solidFill>
              <a:latin typeface="BNazanin"/>
            </a:endParaRPr>
          </a:p>
          <a:p>
            <a:pPr algn="just">
              <a:lnSpc>
                <a:spcPct val="150000"/>
              </a:lnSpc>
            </a:pPr>
            <a:r>
              <a:rPr lang="fa-IR" dirty="0">
                <a:solidFill>
                  <a:srgbClr val="000000"/>
                </a:solidFill>
                <a:latin typeface="B Nazanin" panose="00000400000000000000" pitchFamily="2" charset="-78"/>
                <a:cs typeface="B Nazanin" panose="00000400000000000000" pitchFamily="2" charset="-78"/>
              </a:rPr>
              <a:t/>
            </a:r>
            <a:br>
              <a:rPr lang="fa-IR" dirty="0">
                <a:solidFill>
                  <a:srgbClr val="000000"/>
                </a:solidFill>
                <a:latin typeface="B Nazanin" panose="00000400000000000000" pitchFamily="2" charset="-78"/>
                <a:cs typeface="B Nazanin" panose="00000400000000000000" pitchFamily="2" charset="-78"/>
              </a:rPr>
            </a:br>
            <a:endParaRPr lang="fa-IR" dirty="0"/>
          </a:p>
        </p:txBody>
      </p:sp>
    </p:spTree>
    <p:extLst>
      <p:ext uri="{BB962C8B-B14F-4D97-AF65-F5344CB8AC3E}">
        <p14:creationId xmlns:p14="http://schemas.microsoft.com/office/powerpoint/2010/main" val="308364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7" y="139047"/>
            <a:ext cx="11488614" cy="4154984"/>
          </a:xfrm>
          <a:prstGeom prst="rect">
            <a:avLst/>
          </a:prstGeom>
        </p:spPr>
        <p:txBody>
          <a:bodyPr wrap="square">
            <a:spAutoFit/>
          </a:bodyPr>
          <a:lstStyle/>
          <a:p>
            <a:pPr algn="ctr"/>
            <a:r>
              <a:rPr lang="fa-IR" sz="2400" b="1" dirty="0">
                <a:solidFill>
                  <a:srgbClr val="FF0000"/>
                </a:solidFill>
              </a:rPr>
              <a:t>جملات درست و </a:t>
            </a:r>
            <a:r>
              <a:rPr lang="fa-IR" sz="2400" b="1" dirty="0" smtClean="0">
                <a:solidFill>
                  <a:srgbClr val="FF0000"/>
                </a:solidFill>
              </a:rPr>
              <a:t>نادرست</a:t>
            </a:r>
          </a:p>
          <a:p>
            <a:pPr algn="ctr"/>
            <a:endParaRPr lang="fa-IR" sz="2400" b="1" dirty="0" smtClean="0">
              <a:solidFill>
                <a:srgbClr val="FF0000"/>
              </a:solidFill>
            </a:endParaRPr>
          </a:p>
          <a:p>
            <a:pPr>
              <a:lnSpc>
                <a:spcPct val="200000"/>
              </a:lnSpc>
            </a:pPr>
            <a:r>
              <a:rPr lang="fa-IR" b="1" dirty="0" smtClean="0">
                <a:solidFill>
                  <a:srgbClr val="212529"/>
                </a:solidFill>
                <a:latin typeface="BNazanin"/>
              </a:rPr>
              <a:t>گفتن </a:t>
            </a:r>
            <a:r>
              <a:rPr lang="fa-IR" b="1" dirty="0">
                <a:solidFill>
                  <a:srgbClr val="212529"/>
                </a:solidFill>
                <a:latin typeface="BNazanin"/>
              </a:rPr>
              <a:t>بعضی جملات در </a:t>
            </a:r>
            <a:r>
              <a:rPr lang="fa-IR" b="1" dirty="0" smtClean="0">
                <a:solidFill>
                  <a:srgbClr val="212529"/>
                </a:solidFill>
                <a:latin typeface="BNazanin"/>
              </a:rPr>
              <a:t>مشاوره </a:t>
            </a:r>
            <a:r>
              <a:rPr lang="fa-IR" b="1" dirty="0">
                <a:solidFill>
                  <a:srgbClr val="212529"/>
                </a:solidFill>
                <a:latin typeface="BNazanin"/>
              </a:rPr>
              <a:t>سوگ درفرآیند ایجاد یا حفظ رابطه درمانی کارآمد اختلال ایجاد میکند</a:t>
            </a:r>
            <a:r>
              <a:rPr lang="fa-IR" b="1" dirty="0" smtClean="0">
                <a:solidFill>
                  <a:srgbClr val="212529"/>
                </a:solidFill>
                <a:latin typeface="BNazanin"/>
              </a:rPr>
              <a:t>:</a:t>
            </a:r>
          </a:p>
          <a:p>
            <a:pPr marL="285750" indent="-285750">
              <a:lnSpc>
                <a:spcPct val="200000"/>
              </a:lnSpc>
              <a:buFont typeface="Wingdings" panose="05000000000000000000" pitchFamily="2" charset="2"/>
              <a:buChar char="Ø"/>
            </a:pPr>
            <a:r>
              <a:rPr lang="fa-IR" b="1" dirty="0" smtClean="0">
                <a:solidFill>
                  <a:srgbClr val="FF0000"/>
                </a:solidFill>
                <a:latin typeface="BNazanin"/>
              </a:rPr>
              <a:t>نادرست:میدونم </a:t>
            </a:r>
            <a:r>
              <a:rPr lang="fa-IR" b="1" dirty="0">
                <a:solidFill>
                  <a:srgbClr val="FF0000"/>
                </a:solidFill>
                <a:latin typeface="BNazanin"/>
              </a:rPr>
              <a:t>چه حسی </a:t>
            </a:r>
            <a:r>
              <a:rPr lang="fa-IR" b="1" dirty="0" smtClean="0">
                <a:solidFill>
                  <a:srgbClr val="FF0000"/>
                </a:solidFill>
                <a:latin typeface="BNazanin"/>
              </a:rPr>
              <a:t>داری                   </a:t>
            </a:r>
            <a:r>
              <a:rPr lang="fa-IR" b="1" dirty="0" smtClean="0">
                <a:solidFill>
                  <a:srgbClr val="FF0000"/>
                </a:solidFill>
                <a:latin typeface="BNazanin"/>
              </a:rPr>
              <a:t>                 </a:t>
            </a:r>
            <a:r>
              <a:rPr lang="fa-IR" b="1" dirty="0" smtClean="0">
                <a:solidFill>
                  <a:srgbClr val="212529"/>
                </a:solidFill>
                <a:latin typeface="BNazanin"/>
              </a:rPr>
              <a:t>درست</a:t>
            </a:r>
            <a:r>
              <a:rPr lang="fa-IR" b="1" dirty="0">
                <a:solidFill>
                  <a:srgbClr val="212529"/>
                </a:solidFill>
                <a:latin typeface="BNazanin"/>
              </a:rPr>
              <a:t>: </a:t>
            </a:r>
            <a:r>
              <a:rPr lang="fa-IR" b="1" dirty="0" smtClean="0">
                <a:solidFill>
                  <a:srgbClr val="212529"/>
                </a:solidFill>
                <a:latin typeface="BNazanin"/>
              </a:rPr>
              <a:t>من </a:t>
            </a:r>
            <a:r>
              <a:rPr lang="fa-IR" b="1" dirty="0">
                <a:solidFill>
                  <a:srgbClr val="212529"/>
                </a:solidFill>
                <a:latin typeface="BNazanin"/>
              </a:rPr>
              <a:t>بسیار متاسفم که چنین اتفاقی برای عزیز شما رخ داد</a:t>
            </a:r>
            <a:r>
              <a:rPr lang="fa-IR" b="1" dirty="0" smtClean="0">
                <a:solidFill>
                  <a:srgbClr val="212529"/>
                </a:solidFill>
                <a:latin typeface="BNazanin"/>
              </a:rPr>
              <a:t>.</a:t>
            </a:r>
          </a:p>
          <a:p>
            <a:pPr marL="285750" indent="-285750">
              <a:lnSpc>
                <a:spcPct val="200000"/>
              </a:lnSpc>
              <a:buFont typeface="Wingdings" panose="05000000000000000000" pitchFamily="2" charset="2"/>
              <a:buChar char="Ø"/>
            </a:pPr>
            <a:r>
              <a:rPr lang="fa-IR" b="1" dirty="0" smtClean="0">
                <a:solidFill>
                  <a:srgbClr val="FF0000"/>
                </a:solidFill>
                <a:latin typeface="BNazanin"/>
              </a:rPr>
              <a:t>نادرست:شجاع باش                            </a:t>
            </a:r>
            <a:r>
              <a:rPr lang="fa-IR" b="1" dirty="0" smtClean="0">
                <a:solidFill>
                  <a:srgbClr val="FF0000"/>
                </a:solidFill>
                <a:latin typeface="BNazanin"/>
              </a:rPr>
              <a:t>                     </a:t>
            </a:r>
            <a:r>
              <a:rPr lang="fa-IR" b="1" dirty="0" smtClean="0">
                <a:solidFill>
                  <a:srgbClr val="212529"/>
                </a:solidFill>
                <a:latin typeface="BNazanin"/>
              </a:rPr>
              <a:t>فکر </a:t>
            </a:r>
            <a:r>
              <a:rPr lang="fa-IR" b="1" dirty="0">
                <a:solidFill>
                  <a:srgbClr val="212529"/>
                </a:solidFill>
                <a:latin typeface="BNazanin"/>
              </a:rPr>
              <a:t>میکنم شما بسیار شجاع هستید که با وجود سوگوار بودن به دنبال کمک </a:t>
            </a:r>
            <a:r>
              <a:rPr lang="fa-IR" b="1" dirty="0" smtClean="0">
                <a:solidFill>
                  <a:srgbClr val="212529"/>
                </a:solidFill>
                <a:latin typeface="BNazanin"/>
              </a:rPr>
              <a:t>هستید.</a:t>
            </a:r>
          </a:p>
          <a:p>
            <a:pPr marL="285750" indent="-285750">
              <a:lnSpc>
                <a:spcPct val="200000"/>
              </a:lnSpc>
              <a:buFont typeface="Wingdings" panose="05000000000000000000" pitchFamily="2" charset="2"/>
              <a:buChar char="Ø"/>
            </a:pPr>
            <a:r>
              <a:rPr lang="fa-IR" b="1" dirty="0" smtClean="0">
                <a:solidFill>
                  <a:srgbClr val="FF0000"/>
                </a:solidFill>
                <a:latin typeface="BNazanin"/>
              </a:rPr>
              <a:t>نادرست:اینم </a:t>
            </a:r>
            <a:r>
              <a:rPr lang="fa-IR" b="1" dirty="0">
                <a:solidFill>
                  <a:srgbClr val="FF0000"/>
                </a:solidFill>
                <a:latin typeface="BNazanin"/>
              </a:rPr>
              <a:t>میگذره، ظرف یه سال تموم </a:t>
            </a:r>
            <a:r>
              <a:rPr lang="fa-IR" b="1" dirty="0" smtClean="0">
                <a:solidFill>
                  <a:srgbClr val="FF0000"/>
                </a:solidFill>
                <a:latin typeface="BNazanin"/>
              </a:rPr>
              <a:t>میشه، </a:t>
            </a:r>
            <a:r>
              <a:rPr lang="fa-IR" b="1" dirty="0">
                <a:solidFill>
                  <a:srgbClr val="FF0000"/>
                </a:solidFill>
                <a:latin typeface="BNazanin"/>
              </a:rPr>
              <a:t>خوب </a:t>
            </a:r>
            <a:r>
              <a:rPr lang="fa-IR" b="1" dirty="0" smtClean="0">
                <a:solidFill>
                  <a:srgbClr val="FF0000"/>
                </a:solidFill>
                <a:latin typeface="BNazanin"/>
              </a:rPr>
              <a:t>میشی   </a:t>
            </a:r>
            <a:r>
              <a:rPr lang="fa-IR" b="1" dirty="0" smtClean="0">
                <a:solidFill>
                  <a:srgbClr val="212529"/>
                </a:solidFill>
                <a:latin typeface="BNazanin"/>
              </a:rPr>
              <a:t>درست:باکمک </a:t>
            </a:r>
            <a:r>
              <a:rPr lang="fa-IR" b="1" dirty="0">
                <a:solidFill>
                  <a:srgbClr val="212529"/>
                </a:solidFill>
                <a:latin typeface="BNazanin"/>
              </a:rPr>
              <a:t>هم ازین مراحل سخت میگذریم </a:t>
            </a:r>
            <a:endParaRPr lang="fa-IR" b="1" dirty="0" smtClean="0">
              <a:solidFill>
                <a:srgbClr val="212529"/>
              </a:solidFill>
              <a:latin typeface="BNazanin"/>
            </a:endParaRPr>
          </a:p>
          <a:p>
            <a:pPr>
              <a:lnSpc>
                <a:spcPct val="200000"/>
              </a:lnSpc>
            </a:pPr>
            <a:endParaRPr lang="fa-IR" b="1" dirty="0" smtClean="0">
              <a:solidFill>
                <a:srgbClr val="212529"/>
              </a:solidFill>
              <a:latin typeface="BNazanin"/>
            </a:endParaRPr>
          </a:p>
          <a:p>
            <a:pPr marL="285750" indent="-285750">
              <a:lnSpc>
                <a:spcPct val="200000"/>
              </a:lnSpc>
              <a:buFont typeface="Wingdings" panose="05000000000000000000" pitchFamily="2" charset="2"/>
              <a:buChar char="Ø"/>
            </a:pPr>
            <a:endParaRPr lang="fa-IR" b="1" dirty="0" smtClean="0">
              <a:solidFill>
                <a:srgbClr val="212529"/>
              </a:solidFill>
              <a:latin typeface="BNazanin"/>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43" y="3207434"/>
            <a:ext cx="10311618" cy="3559126"/>
          </a:xfrm>
          <a:prstGeom prst="rect">
            <a:avLst/>
          </a:prstGeom>
        </p:spPr>
      </p:pic>
    </p:spTree>
    <p:extLst>
      <p:ext uri="{BB962C8B-B14F-4D97-AF65-F5344CB8AC3E}">
        <p14:creationId xmlns:p14="http://schemas.microsoft.com/office/powerpoint/2010/main" val="108496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993" y="673354"/>
            <a:ext cx="10972800" cy="461665"/>
          </a:xfrm>
          <a:prstGeom prst="rect">
            <a:avLst/>
          </a:prstGeom>
        </p:spPr>
        <p:txBody>
          <a:bodyPr wrap="square">
            <a:spAutoFit/>
          </a:bodyPr>
          <a:lstStyle/>
          <a:p>
            <a:pPr algn="ctr"/>
            <a:r>
              <a:rPr lang="fa-IR" sz="2400" b="1" dirty="0">
                <a:solidFill>
                  <a:srgbClr val="FF0000"/>
                </a:solidFill>
                <a:latin typeface="BNazanin"/>
                <a:cs typeface="Nazanin" panose="00000400000000000000" pitchFamily="2" charset="-78"/>
              </a:rPr>
              <a:t>مشاوره در سوگ و درمان در سوگ </a:t>
            </a:r>
            <a:r>
              <a:rPr lang="en-US" sz="2400" b="1" dirty="0">
                <a:solidFill>
                  <a:srgbClr val="FF0000"/>
                </a:solidFill>
                <a:latin typeface="BNazanin"/>
                <a:cs typeface="Nazanin" panose="00000400000000000000" pitchFamily="2" charset="-78"/>
              </a:rPr>
              <a:t>(Greif Counselling and Greif Therapy)</a:t>
            </a:r>
            <a:endParaRPr lang="fa-IR" sz="2400" b="1" dirty="0">
              <a:solidFill>
                <a:srgbClr val="FF0000"/>
              </a:solidFill>
              <a:latin typeface="BNazanin"/>
              <a:cs typeface="Nazanin" panose="00000400000000000000" pitchFamily="2" charset="-78"/>
            </a:endParaRPr>
          </a:p>
        </p:txBody>
      </p:sp>
      <p:sp>
        <p:nvSpPr>
          <p:cNvPr id="6" name="Rectangle 5"/>
          <p:cNvSpPr/>
          <p:nvPr/>
        </p:nvSpPr>
        <p:spPr>
          <a:xfrm>
            <a:off x="450166" y="1430513"/>
            <a:ext cx="11352627" cy="3970318"/>
          </a:xfrm>
          <a:prstGeom prst="rect">
            <a:avLst/>
          </a:prstGeom>
        </p:spPr>
        <p:txBody>
          <a:bodyPr wrap="square">
            <a:spAutoFit/>
          </a:bodyPr>
          <a:lstStyle/>
          <a:p>
            <a:pPr marL="285750" indent="-285750">
              <a:lnSpc>
                <a:spcPct val="200000"/>
              </a:lnSpc>
              <a:buFont typeface="Wingdings" panose="05000000000000000000" pitchFamily="2" charset="2"/>
              <a:buChar char="q"/>
            </a:pPr>
            <a:endParaRPr lang="fa-IR" b="1" i="0" dirty="0" smtClean="0">
              <a:solidFill>
                <a:srgbClr val="000000"/>
              </a:solidFill>
              <a:effectLst/>
              <a:latin typeface="BNazanin"/>
            </a:endParaRPr>
          </a:p>
          <a:p>
            <a:pPr marL="285750" indent="-285750">
              <a:lnSpc>
                <a:spcPct val="200000"/>
              </a:lnSpc>
              <a:buFont typeface="Wingdings" panose="05000000000000000000" pitchFamily="2" charset="2"/>
              <a:buChar char="q"/>
            </a:pPr>
            <a:r>
              <a:rPr lang="fa-IR" b="1" dirty="0">
                <a:solidFill>
                  <a:srgbClr val="212529"/>
                </a:solidFill>
                <a:latin typeface="BNazanin"/>
                <a:cs typeface="Nazanin" panose="00000400000000000000" pitchFamily="2" charset="-78"/>
              </a:rPr>
              <a:t>هدف مشاوره در سوگ با درمان در سوگ متفاوت است</a:t>
            </a:r>
          </a:p>
          <a:p>
            <a:pPr marL="285750" indent="-285750">
              <a:lnSpc>
                <a:spcPct val="200000"/>
              </a:lnSpc>
              <a:buFont typeface="Wingdings" panose="05000000000000000000" pitchFamily="2" charset="2"/>
              <a:buChar char="q"/>
            </a:pPr>
            <a:r>
              <a:rPr lang="fa-IR" b="1" dirty="0">
                <a:solidFill>
                  <a:srgbClr val="212529"/>
                </a:solidFill>
                <a:latin typeface="BNazanin"/>
                <a:cs typeface="Nazanin" panose="00000400000000000000" pitchFamily="2" charset="-78"/>
              </a:rPr>
              <a:t>در مشاوره سوگ هدف کمک به تسهیل فرآیند سوگواری برای تطابق بهتر با فقدان است</a:t>
            </a:r>
          </a:p>
          <a:p>
            <a:pPr marL="285750" indent="-285750">
              <a:lnSpc>
                <a:spcPct val="200000"/>
              </a:lnSpc>
              <a:buFont typeface="Wingdings" panose="05000000000000000000" pitchFamily="2" charset="2"/>
              <a:buChar char="q"/>
            </a:pPr>
            <a:r>
              <a:rPr lang="fa-IR" b="1" dirty="0">
                <a:solidFill>
                  <a:srgbClr val="212529"/>
                </a:solidFill>
                <a:latin typeface="BNazanin"/>
                <a:cs typeface="Nazanin" panose="00000400000000000000" pitchFamily="2" charset="-78"/>
              </a:rPr>
              <a:t> درحالی که درمان سوگ در راستای تشخیص و حل تعارضات ناشی از جدایی و فقدان در فرد دچار یکی از انواع سوگ پیچیده، انجام می شود</a:t>
            </a:r>
          </a:p>
          <a:p>
            <a:pPr marL="285750" indent="-285750">
              <a:lnSpc>
                <a:spcPct val="200000"/>
              </a:lnSpc>
              <a:buFont typeface="Wingdings" panose="05000000000000000000" pitchFamily="2" charset="2"/>
              <a:buChar char="q"/>
            </a:pPr>
            <a:r>
              <a:rPr lang="fa-IR" b="1" dirty="0">
                <a:solidFill>
                  <a:srgbClr val="212529"/>
                </a:solidFill>
                <a:latin typeface="BNazanin"/>
                <a:cs typeface="Nazanin" panose="00000400000000000000" pitchFamily="2" charset="-78"/>
              </a:rPr>
              <a:t>مشاوره سوگ می تواند به عنوان اقدام پیشگیرانه و مداخله زود هنگام برای سوگوارانی که در خطر ایجاد سوگ پیچیده هستند، انجام گیرد</a:t>
            </a:r>
          </a:p>
          <a:p>
            <a:pPr marL="285750" indent="-285750">
              <a:lnSpc>
                <a:spcPct val="200000"/>
              </a:lnSpc>
              <a:buFont typeface="Wingdings" panose="05000000000000000000" pitchFamily="2" charset="2"/>
              <a:buChar char="q"/>
            </a:pPr>
            <a:r>
              <a:rPr lang="fa-IR" b="1" dirty="0">
                <a:solidFill>
                  <a:srgbClr val="212529"/>
                </a:solidFill>
                <a:latin typeface="BNazanin"/>
                <a:cs typeface="Nazanin" panose="00000400000000000000" pitchFamily="2" charset="-78"/>
              </a:rPr>
              <a:t>بدین ترتیب با جلوگیری از ایجاد انواع سوگ پیچیده در آینده، گام مهمی درجهت حفظ و ارتقای سلامت روان جامعه برداشته می‌شود</a:t>
            </a:r>
            <a:r>
              <a:rPr lang="fa-IR" b="1" i="0" dirty="0" smtClean="0">
                <a:solidFill>
                  <a:srgbClr val="000000"/>
                </a:solidFill>
                <a:effectLst/>
                <a:latin typeface="BNazanin"/>
              </a:rPr>
              <a:t/>
            </a:r>
            <a:br>
              <a:rPr lang="fa-IR" b="1" i="0" dirty="0" smtClean="0">
                <a:solidFill>
                  <a:srgbClr val="000000"/>
                </a:solidFill>
                <a:effectLst/>
                <a:latin typeface="BNazanin"/>
              </a:rPr>
            </a:br>
            <a:endParaRPr lang="fa-IR" b="1" dirty="0"/>
          </a:p>
        </p:txBody>
      </p:sp>
    </p:spTree>
    <p:extLst>
      <p:ext uri="{BB962C8B-B14F-4D97-AF65-F5344CB8AC3E}">
        <p14:creationId xmlns:p14="http://schemas.microsoft.com/office/powerpoint/2010/main" val="155197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776" y="872197"/>
            <a:ext cx="10578905" cy="4524315"/>
          </a:xfrm>
          <a:prstGeom prst="rect">
            <a:avLst/>
          </a:prstGeom>
        </p:spPr>
        <p:txBody>
          <a:bodyPr wrap="square">
            <a:spAutoFit/>
          </a:bodyPr>
          <a:lstStyle/>
          <a:p>
            <a:pPr marL="342900" indent="-342900">
              <a:lnSpc>
                <a:spcPct val="150000"/>
              </a:lnSpc>
              <a:buFont typeface="Wingdings" panose="05000000000000000000" pitchFamily="2" charset="2"/>
              <a:buChar char="q"/>
            </a:pPr>
            <a:r>
              <a:rPr lang="fa-IR" sz="2400" b="1" dirty="0">
                <a:solidFill>
                  <a:srgbClr val="FF0000"/>
                </a:solidFill>
                <a:latin typeface="BNazanin"/>
                <a:cs typeface="Nazanin" panose="00000400000000000000" pitchFamily="2" charset="-78"/>
              </a:rPr>
              <a:t>هدف مشاوره سوگ</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کمک به بازماندگان برای سازگار شدن با فقدان عزیز از دست رفته و قادر بودن به تطابق با واقعیت جدید زندگی بدون </a:t>
            </a:r>
            <a:r>
              <a:rPr lang="fa-IR" b="1" dirty="0" smtClean="0">
                <a:solidFill>
                  <a:srgbClr val="212529"/>
                </a:solidFill>
                <a:latin typeface="BNazanin"/>
                <a:cs typeface="Nazanin" panose="00000400000000000000" pitchFamily="2" charset="-78"/>
              </a:rPr>
              <a:t>او</a:t>
            </a:r>
          </a:p>
          <a:p>
            <a:pPr>
              <a:lnSpc>
                <a:spcPct val="150000"/>
              </a:lnSpc>
            </a:pPr>
            <a:endParaRPr lang="fa-IR" b="1" dirty="0">
              <a:solidFill>
                <a:srgbClr val="212529"/>
              </a:solidFill>
              <a:latin typeface="BNazanin"/>
              <a:cs typeface="Nazanin" panose="00000400000000000000" pitchFamily="2" charset="-78"/>
            </a:endParaRPr>
          </a:p>
          <a:p>
            <a:pPr marL="285750" indent="-285750">
              <a:lnSpc>
                <a:spcPct val="150000"/>
              </a:lnSpc>
              <a:buFont typeface="Wingdings" panose="05000000000000000000" pitchFamily="2" charset="2"/>
              <a:buChar char="q"/>
            </a:pPr>
            <a:r>
              <a:rPr lang="fa-IR" sz="2400" b="1" dirty="0">
                <a:solidFill>
                  <a:srgbClr val="FF0000"/>
                </a:solidFill>
                <a:latin typeface="BNazanin"/>
                <a:cs typeface="Nazanin" panose="00000400000000000000" pitchFamily="2" charset="-78"/>
              </a:rPr>
              <a:t>اهداف اختصاصی</a:t>
            </a:r>
            <a:r>
              <a:rPr lang="fa-IR" sz="2400" i="0" dirty="0" smtClean="0">
                <a:solidFill>
                  <a:srgbClr val="548AB7"/>
                </a:solidFill>
                <a:effectLst/>
                <a:latin typeface="BNazanin"/>
              </a:rPr>
              <a:t/>
            </a:r>
            <a:br>
              <a:rPr lang="fa-IR" sz="2400" i="0" dirty="0" smtClean="0">
                <a:solidFill>
                  <a:srgbClr val="548AB7"/>
                </a:solidFill>
                <a:effectLst/>
                <a:latin typeface="BNazanin"/>
              </a:rPr>
            </a:br>
            <a:r>
              <a:rPr lang="fa-IR" b="1" dirty="0">
                <a:solidFill>
                  <a:srgbClr val="212529"/>
                </a:solidFill>
                <a:latin typeface="BNazanin"/>
                <a:cs typeface="Nazanin" panose="00000400000000000000" pitchFamily="2" charset="-78"/>
              </a:rPr>
              <a:t>افزایش درک واقعیت فقدان</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کمک برای کنار آمدن با درد ناشی از فقدان</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بررسی دفاعها و روشهای مقابله، کمک به بازماندگان برای یافتن معنا در تجارب دردناک</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کمک برای غلبه بر مشکلات موجود در سازگاری مجدد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کمک به بازماندگان برای زندگی بدون متوفا وسازگاری با فقدان از طریق حل مساله</a:t>
            </a:r>
            <a:r>
              <a:rPr lang="fa-IR" i="0" dirty="0" smtClean="0">
                <a:solidFill>
                  <a:srgbClr val="212529"/>
                </a:solidFill>
                <a:effectLst/>
                <a:latin typeface="BNazanin"/>
              </a:rPr>
              <a:t/>
            </a:r>
            <a:br>
              <a:rPr lang="fa-IR" i="0" dirty="0" smtClean="0">
                <a:solidFill>
                  <a:srgbClr val="212529"/>
                </a:solidFill>
                <a:effectLst/>
                <a:latin typeface="BNazanin"/>
              </a:rPr>
            </a:br>
            <a:endParaRPr lang="fa-IR" dirty="0"/>
          </a:p>
        </p:txBody>
      </p:sp>
    </p:spTree>
    <p:extLst>
      <p:ext uri="{BB962C8B-B14F-4D97-AF65-F5344CB8AC3E}">
        <p14:creationId xmlns:p14="http://schemas.microsoft.com/office/powerpoint/2010/main" val="373455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4929" y="337766"/>
            <a:ext cx="6096000" cy="830997"/>
          </a:xfrm>
          <a:prstGeom prst="rect">
            <a:avLst/>
          </a:prstGeom>
        </p:spPr>
        <p:txBody>
          <a:bodyPr>
            <a:spAutoFit/>
          </a:bodyPr>
          <a:lstStyle/>
          <a:p>
            <a:pPr marL="342900" indent="-342900">
              <a:buFont typeface="Wingdings" panose="05000000000000000000" pitchFamily="2" charset="2"/>
              <a:buChar char="q"/>
            </a:pPr>
            <a:r>
              <a:rPr lang="fa-IR" sz="2400" b="1" dirty="0">
                <a:solidFill>
                  <a:srgbClr val="FF0000"/>
                </a:solidFill>
                <a:latin typeface="BNazanin"/>
                <a:cs typeface="Nazanin" panose="00000400000000000000" pitchFamily="2" charset="-78"/>
              </a:rPr>
              <a:t>فرایند مشاوره سوگ</a:t>
            </a:r>
            <a:br>
              <a:rPr lang="fa-IR" sz="2400" b="1" dirty="0">
                <a:solidFill>
                  <a:srgbClr val="FF0000"/>
                </a:solidFill>
                <a:latin typeface="BNazanin"/>
                <a:cs typeface="Nazanin" panose="00000400000000000000" pitchFamily="2" charset="-78"/>
              </a:rPr>
            </a:br>
            <a:endParaRPr lang="fa-IR" sz="2400" b="1" dirty="0">
              <a:solidFill>
                <a:srgbClr val="FF0000"/>
              </a:solidFill>
              <a:latin typeface="BNazanin"/>
              <a:cs typeface="Nazanin" panose="00000400000000000000" pitchFamily="2" charset="-78"/>
            </a:endParaRPr>
          </a:p>
        </p:txBody>
      </p:sp>
      <p:sp>
        <p:nvSpPr>
          <p:cNvPr id="3" name="Rectangle 2"/>
          <p:cNvSpPr/>
          <p:nvPr/>
        </p:nvSpPr>
        <p:spPr>
          <a:xfrm>
            <a:off x="5889674" y="753264"/>
            <a:ext cx="6096000" cy="2308324"/>
          </a:xfrm>
          <a:prstGeom prst="rect">
            <a:avLst/>
          </a:prstGeom>
        </p:spPr>
        <p:txBody>
          <a:bodyPr>
            <a:spAutoFit/>
          </a:bodyPr>
          <a:lstStyle/>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جلسه اول: ارزیابی انعطاف پذیر رویداد و افزایش درک فقدان</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جلسه دوم: کنار آمدن با سوگ و معنایابی</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جلسه سوم: بازیابی</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جلسه چهارم: ارزیابی </a:t>
            </a:r>
            <a:r>
              <a:rPr lang="fa-IR" b="1" dirty="0" smtClean="0">
                <a:solidFill>
                  <a:srgbClr val="212529"/>
                </a:solidFill>
                <a:latin typeface="BNazanin"/>
                <a:cs typeface="Nazanin" panose="00000400000000000000" pitchFamily="2" charset="-78"/>
              </a:rPr>
              <a:t>درمان</a:t>
            </a:r>
            <a:endParaRPr lang="fa-IR" dirty="0"/>
          </a:p>
        </p:txBody>
      </p:sp>
      <p:sp>
        <p:nvSpPr>
          <p:cNvPr id="4" name="Rectangle 3"/>
          <p:cNvSpPr/>
          <p:nvPr/>
        </p:nvSpPr>
        <p:spPr>
          <a:xfrm>
            <a:off x="-51582" y="3477086"/>
            <a:ext cx="11882511" cy="2723823"/>
          </a:xfrm>
          <a:prstGeom prst="rect">
            <a:avLst/>
          </a:prstGeom>
        </p:spPr>
        <p:txBody>
          <a:bodyPr wrap="square">
            <a:spAutoFit/>
          </a:bodyPr>
          <a:lstStyle/>
          <a:p>
            <a:pPr marL="342900" indent="-342900">
              <a:lnSpc>
                <a:spcPct val="150000"/>
              </a:lnSpc>
              <a:buFont typeface="Wingdings" panose="05000000000000000000" pitchFamily="2" charset="2"/>
              <a:buChar char="q"/>
            </a:pPr>
            <a:r>
              <a:rPr lang="fa-IR" sz="2400" b="1" dirty="0">
                <a:solidFill>
                  <a:srgbClr val="FF0000"/>
                </a:solidFill>
                <a:latin typeface="BNazanin"/>
                <a:cs typeface="Nazanin" panose="00000400000000000000" pitchFamily="2" charset="-78"/>
              </a:rPr>
              <a:t>ارزیابی در سوگ</a:t>
            </a:r>
          </a:p>
          <a:p>
            <a:pPr marL="285750" indent="-285750">
              <a:lnSpc>
                <a:spcPct val="150000"/>
              </a:lnSpc>
              <a:buFont typeface="Wingdings" panose="05000000000000000000" pitchFamily="2" charset="2"/>
              <a:buChar char="ü"/>
            </a:pPr>
            <a:r>
              <a:rPr lang="fa-IR" b="1" dirty="0">
                <a:solidFill>
                  <a:srgbClr val="212529"/>
                </a:solidFill>
                <a:latin typeface="BNazanin"/>
                <a:cs typeface="Nazanin" panose="00000400000000000000" pitchFamily="2" charset="-78"/>
              </a:rPr>
              <a:t>چگونگی فقدان</a:t>
            </a:r>
          </a:p>
          <a:p>
            <a:pPr marL="285750" indent="-285750">
              <a:lnSpc>
                <a:spcPct val="150000"/>
              </a:lnSpc>
              <a:buFont typeface="Wingdings" panose="05000000000000000000" pitchFamily="2" charset="2"/>
              <a:buChar char="ü"/>
            </a:pPr>
            <a:r>
              <a:rPr lang="fa-IR" b="1" dirty="0">
                <a:solidFill>
                  <a:srgbClr val="212529"/>
                </a:solidFill>
                <a:latin typeface="BNazanin"/>
                <a:cs typeface="Nazanin" panose="00000400000000000000" pitchFamily="2" charset="-78"/>
              </a:rPr>
              <a:t> تعدیلگرهای سوگ (نسبت با فرد </a:t>
            </a:r>
            <a:r>
              <a:rPr lang="fa-IR" b="1" dirty="0" smtClean="0">
                <a:solidFill>
                  <a:srgbClr val="212529"/>
                </a:solidFill>
                <a:latin typeface="BNazanin"/>
                <a:cs typeface="Nazanin" panose="00000400000000000000" pitchFamily="2" charset="-78"/>
              </a:rPr>
              <a:t>متوفا، </a:t>
            </a:r>
            <a:r>
              <a:rPr lang="fa-IR" b="1" dirty="0">
                <a:solidFill>
                  <a:srgbClr val="212529"/>
                </a:solidFill>
                <a:latin typeface="BNazanin"/>
                <a:cs typeface="Nazanin" panose="00000400000000000000" pitchFamily="2" charset="-78"/>
              </a:rPr>
              <a:t>فقدان های چندگانه، فقدان های قبلی و چگونگی برخورد با </a:t>
            </a:r>
            <a:r>
              <a:rPr lang="fa-IR" b="1" dirty="0" smtClean="0">
                <a:solidFill>
                  <a:srgbClr val="212529"/>
                </a:solidFill>
                <a:latin typeface="BNazanin"/>
                <a:cs typeface="Nazanin" panose="00000400000000000000" pitchFamily="2" charset="-78"/>
              </a:rPr>
              <a:t>آنها، سن </a:t>
            </a:r>
            <a:r>
              <a:rPr lang="fa-IR" b="1" dirty="0">
                <a:solidFill>
                  <a:srgbClr val="212529"/>
                </a:solidFill>
                <a:latin typeface="BNazanin"/>
                <a:cs typeface="Nazanin" panose="00000400000000000000" pitchFamily="2" charset="-78"/>
              </a:rPr>
              <a:t>و جنس اعضای خانواده) </a:t>
            </a:r>
          </a:p>
          <a:p>
            <a:pPr marL="285750" indent="-285750">
              <a:lnSpc>
                <a:spcPct val="150000"/>
              </a:lnSpc>
              <a:buFont typeface="Wingdings" panose="05000000000000000000" pitchFamily="2" charset="2"/>
              <a:buChar char="ü"/>
            </a:pPr>
            <a:r>
              <a:rPr lang="fa-IR" b="1" dirty="0">
                <a:solidFill>
                  <a:srgbClr val="212529"/>
                </a:solidFill>
                <a:latin typeface="BNazanin"/>
                <a:cs typeface="Nazanin" panose="00000400000000000000" pitchFamily="2" charset="-78"/>
              </a:rPr>
              <a:t>وضعیت کلی خانواده سوگوار در رویارویی با سوگ کنونی </a:t>
            </a:r>
          </a:p>
          <a:p>
            <a:pPr marL="285750" indent="-285750">
              <a:lnSpc>
                <a:spcPct val="150000"/>
              </a:lnSpc>
              <a:buFont typeface="Wingdings" panose="05000000000000000000" pitchFamily="2" charset="2"/>
              <a:buChar char="ü"/>
            </a:pPr>
            <a:r>
              <a:rPr lang="fa-IR" b="1" dirty="0">
                <a:solidFill>
                  <a:srgbClr val="212529"/>
                </a:solidFill>
                <a:latin typeface="BNazanin"/>
                <a:cs typeface="Nazanin" panose="00000400000000000000" pitchFamily="2" charset="-78"/>
              </a:rPr>
              <a:t>وضعیت روانشناختی اعضای خانواده</a:t>
            </a:r>
            <a:r>
              <a:rPr lang="fa-IR" b="1" dirty="0">
                <a:solidFill>
                  <a:srgbClr val="212529"/>
                </a:solidFill>
                <a:latin typeface="BNazanin"/>
              </a:rPr>
              <a:t/>
            </a:r>
            <a:br>
              <a:rPr lang="fa-IR" b="1" dirty="0">
                <a:solidFill>
                  <a:srgbClr val="212529"/>
                </a:solidFill>
                <a:latin typeface="BNazanin"/>
              </a:rPr>
            </a:br>
            <a:endParaRPr lang="fa-IR" b="1" dirty="0">
              <a:solidFill>
                <a:srgbClr val="212529"/>
              </a:solidFill>
              <a:latin typeface="BNazanin"/>
            </a:endParaRPr>
          </a:p>
        </p:txBody>
      </p:sp>
    </p:spTree>
    <p:extLst>
      <p:ext uri="{BB962C8B-B14F-4D97-AF65-F5344CB8AC3E}">
        <p14:creationId xmlns:p14="http://schemas.microsoft.com/office/powerpoint/2010/main" val="342387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025" y="105508"/>
            <a:ext cx="9425354" cy="6752492"/>
          </a:xfrm>
          <a:prstGeom prst="rect">
            <a:avLst/>
          </a:prstGeom>
        </p:spPr>
      </p:pic>
    </p:spTree>
    <p:extLst>
      <p:ext uri="{BB962C8B-B14F-4D97-AF65-F5344CB8AC3E}">
        <p14:creationId xmlns:p14="http://schemas.microsoft.com/office/powerpoint/2010/main" val="181401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77" y="284933"/>
            <a:ext cx="11873132" cy="6047809"/>
          </a:xfrm>
          <a:prstGeom prst="rect">
            <a:avLst/>
          </a:prstGeom>
        </p:spPr>
        <p:txBody>
          <a:bodyPr wrap="square">
            <a:spAutoFit/>
          </a:bodyPr>
          <a:lstStyle/>
          <a:p>
            <a:pPr marL="342900" indent="-342900">
              <a:lnSpc>
                <a:spcPct val="150000"/>
              </a:lnSpc>
              <a:buFont typeface="Wingdings" panose="05000000000000000000" pitchFamily="2" charset="2"/>
              <a:buChar char="q"/>
            </a:pPr>
            <a:r>
              <a:rPr lang="fa-IR" sz="2400" b="1" dirty="0">
                <a:solidFill>
                  <a:srgbClr val="FF0000"/>
                </a:solidFill>
                <a:latin typeface="BNazanin"/>
                <a:cs typeface="Nazanin" panose="00000400000000000000" pitchFamily="2" charset="-78"/>
              </a:rPr>
              <a:t>شرح جلسه </a:t>
            </a:r>
            <a:r>
              <a:rPr lang="fa-IR" sz="2400" b="1" dirty="0" smtClean="0">
                <a:solidFill>
                  <a:srgbClr val="FF0000"/>
                </a:solidFill>
                <a:latin typeface="BNazanin"/>
                <a:cs typeface="Nazanin" panose="00000400000000000000" pitchFamily="2" charset="-78"/>
              </a:rPr>
              <a:t>اول</a:t>
            </a:r>
          </a:p>
          <a:p>
            <a:pPr>
              <a:lnSpc>
                <a:spcPct val="150000"/>
              </a:lnSpc>
            </a:pPr>
            <a:r>
              <a:rPr lang="fa-IR" b="1" dirty="0" smtClean="0">
                <a:solidFill>
                  <a:srgbClr val="FF0000"/>
                </a:solidFill>
                <a:latin typeface="BNazanin"/>
                <a:cs typeface="Nazanin" panose="00000400000000000000" pitchFamily="2" charset="-78"/>
              </a:rPr>
              <a:t>مکان </a:t>
            </a:r>
            <a:r>
              <a:rPr lang="fa-IR" b="1" dirty="0">
                <a:solidFill>
                  <a:srgbClr val="FF0000"/>
                </a:solidFill>
                <a:latin typeface="BNazanin"/>
                <a:cs typeface="Nazanin" panose="00000400000000000000" pitchFamily="2" charset="-78"/>
              </a:rPr>
              <a:t>مشاوره: </a:t>
            </a:r>
            <a:r>
              <a:rPr lang="fa-IR" b="1" dirty="0">
                <a:solidFill>
                  <a:srgbClr val="212529"/>
                </a:solidFill>
                <a:latin typeface="BNazanin"/>
                <a:cs typeface="Nazanin" panose="00000400000000000000" pitchFamily="2" charset="-78"/>
              </a:rPr>
              <a:t>اتاق مشاوره طبق استاندارد دارای دو صندلی راحت با زاویه </a:t>
            </a:r>
            <a:r>
              <a:rPr lang="fa-IR" b="1" dirty="0" smtClean="0">
                <a:solidFill>
                  <a:srgbClr val="212529"/>
                </a:solidFill>
                <a:latin typeface="BNazanin"/>
                <a:cs typeface="Nazanin" panose="00000400000000000000" pitchFamily="2" charset="-78"/>
              </a:rPr>
              <a:t>45 درجه باشد. </a:t>
            </a:r>
            <a:r>
              <a:rPr lang="fa-IR" b="1" dirty="0">
                <a:solidFill>
                  <a:srgbClr val="212529"/>
                </a:solidFill>
                <a:latin typeface="BNazanin"/>
                <a:cs typeface="Nazanin" panose="00000400000000000000" pitchFamily="2" charset="-78"/>
              </a:rPr>
              <a:t>دستمال کاغذی در دسترس باشد. حتی الامکان بین</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مراجع و مشاور حائلی وجود نداشته باشد، </a:t>
            </a:r>
            <a:br>
              <a:rPr lang="fa-IR" b="1" dirty="0">
                <a:solidFill>
                  <a:srgbClr val="212529"/>
                </a:solidFill>
                <a:latin typeface="BNazanin"/>
                <a:cs typeface="Nazanin" panose="00000400000000000000" pitchFamily="2" charset="-78"/>
              </a:rPr>
            </a:br>
            <a:r>
              <a:rPr lang="fa-IR" b="1" dirty="0">
                <a:solidFill>
                  <a:srgbClr val="FF0000"/>
                </a:solidFill>
                <a:latin typeface="BNazanin"/>
                <a:cs typeface="Nazanin" panose="00000400000000000000" pitchFamily="2" charset="-78"/>
              </a:rPr>
              <a:t>تکنیک های مورد استفاده: </a:t>
            </a:r>
            <a:r>
              <a:rPr lang="fa-IR" b="1" dirty="0">
                <a:solidFill>
                  <a:srgbClr val="212529"/>
                </a:solidFill>
                <a:latin typeface="BNazanin"/>
                <a:cs typeface="Nazanin" panose="00000400000000000000" pitchFamily="2" charset="-78"/>
              </a:rPr>
              <a:t>همدلی، </a:t>
            </a:r>
            <a:r>
              <a:rPr lang="fa-IR" b="1" dirty="0" smtClean="0">
                <a:solidFill>
                  <a:srgbClr val="212529"/>
                </a:solidFill>
                <a:latin typeface="BNazanin"/>
                <a:cs typeface="Nazanin" panose="00000400000000000000" pitchFamily="2" charset="-78"/>
              </a:rPr>
              <a:t>گوش </a:t>
            </a:r>
            <a:r>
              <a:rPr lang="fa-IR" b="1" dirty="0">
                <a:solidFill>
                  <a:srgbClr val="212529"/>
                </a:solidFill>
                <a:latin typeface="BNazanin"/>
                <a:cs typeface="Nazanin" panose="00000400000000000000" pitchFamily="2" charset="-78"/>
              </a:rPr>
              <a:t>دادن فعال، پرسشهای باز در مورد </a:t>
            </a:r>
            <a:r>
              <a:rPr lang="fa-IR" b="1" dirty="0" smtClean="0">
                <a:solidFill>
                  <a:srgbClr val="212529"/>
                </a:solidFill>
                <a:latin typeface="BNazanin"/>
                <a:cs typeface="Nazanin" panose="00000400000000000000" pitchFamily="2" charset="-78"/>
              </a:rPr>
              <a:t>وقایع مرتبط با مرگ</a:t>
            </a:r>
            <a:r>
              <a:rPr lang="fa-IR" dirty="0">
                <a:solidFill>
                  <a:srgbClr val="212529"/>
                </a:solidFill>
                <a:latin typeface="BNazanin"/>
                <a:cs typeface="Nazanin" panose="00000400000000000000" pitchFamily="2" charset="-78"/>
              </a:rPr>
              <a:t/>
            </a:r>
            <a:br>
              <a:rPr lang="fa-IR"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در ابتدا ضمن توضیح اصول محرمانگی، فرم اطلاعات دموگرافیک را با کمک مراجع تکمیل </a:t>
            </a:r>
            <a:r>
              <a:rPr lang="fa-IR" b="1" dirty="0" smtClean="0">
                <a:solidFill>
                  <a:srgbClr val="212529"/>
                </a:solidFill>
                <a:latin typeface="BNazanin"/>
                <a:cs typeface="Nazanin" panose="00000400000000000000" pitchFamily="2" charset="-78"/>
              </a:rPr>
              <a:t>می کنیم</a:t>
            </a:r>
            <a:r>
              <a:rPr lang="fa-IR" b="1" dirty="0">
                <a:solidFill>
                  <a:srgbClr val="212529"/>
                </a:solidFill>
                <a:latin typeface="BNazanin"/>
                <a:cs typeface="Nazanin" panose="00000400000000000000" pitchFamily="2" charset="-78"/>
              </a:rPr>
              <a:t>. پس از کسب اطلاعات اولیه هدف از جلسه درمان را با وی مرور </a:t>
            </a:r>
            <a:r>
              <a:rPr lang="fa-IR" b="1" dirty="0" smtClean="0">
                <a:solidFill>
                  <a:srgbClr val="212529"/>
                </a:solidFill>
                <a:latin typeface="BNazanin"/>
                <a:cs typeface="Nazanin" panose="00000400000000000000" pitchFamily="2" charset="-78"/>
              </a:rPr>
              <a:t>می کنیم: " </a:t>
            </a:r>
            <a:r>
              <a:rPr lang="fa-IR" b="1" dirty="0">
                <a:solidFill>
                  <a:srgbClr val="212529"/>
                </a:solidFill>
                <a:latin typeface="BNazanin"/>
                <a:cs typeface="Nazanin" panose="00000400000000000000" pitchFamily="2" charset="-78"/>
              </a:rPr>
              <a:t>امروز </a:t>
            </a:r>
            <a:r>
              <a:rPr lang="fa-IR" b="1" dirty="0" smtClean="0">
                <a:solidFill>
                  <a:srgbClr val="212529"/>
                </a:solidFill>
                <a:latin typeface="BNazanin"/>
                <a:cs typeface="Nazanin" panose="00000400000000000000" pitchFamily="2" charset="-78"/>
              </a:rPr>
              <a:t>می خواهیم </a:t>
            </a:r>
            <a:r>
              <a:rPr lang="fa-IR" b="1" dirty="0">
                <a:solidFill>
                  <a:srgbClr val="212529"/>
                </a:solidFill>
                <a:latin typeface="BNazanin"/>
                <a:cs typeface="Nazanin" panose="00000400000000000000" pitchFamily="2" charset="-78"/>
              </a:rPr>
              <a:t>ببینیم این اتفاق چگونه رخ داده و شما چطور با آن رو به رو شده اید.آیا آماده هستید و فکر </a:t>
            </a:r>
            <a:r>
              <a:rPr lang="fa-IR" b="1" dirty="0" smtClean="0">
                <a:solidFill>
                  <a:srgbClr val="212529"/>
                </a:solidFill>
                <a:latin typeface="BNazanin"/>
                <a:cs typeface="Nazanin" panose="00000400000000000000" pitchFamily="2" charset="-78"/>
              </a:rPr>
              <a:t>می کنید </a:t>
            </a:r>
            <a:r>
              <a:rPr lang="fa-IR" b="1" dirty="0">
                <a:solidFill>
                  <a:srgbClr val="212529"/>
                </a:solidFill>
                <a:latin typeface="BNazanin"/>
                <a:cs typeface="Nazanin" panose="00000400000000000000" pitchFamily="2" charset="-78"/>
              </a:rPr>
              <a:t>الان زمان خوبی برای </a:t>
            </a:r>
            <a:r>
              <a:rPr lang="fa-IR" b="1" dirty="0" smtClean="0">
                <a:solidFill>
                  <a:srgbClr val="212529"/>
                </a:solidFill>
                <a:latin typeface="BNazanin"/>
                <a:cs typeface="Nazanin" panose="00000400000000000000" pitchFamily="2" charset="-78"/>
              </a:rPr>
              <a:t>صحبت در </a:t>
            </a:r>
            <a:r>
              <a:rPr lang="fa-IR" b="1" dirty="0">
                <a:solidFill>
                  <a:srgbClr val="212529"/>
                </a:solidFill>
                <a:latin typeface="BNazanin"/>
                <a:cs typeface="Nazanin" panose="00000400000000000000" pitchFamily="2" charset="-78"/>
              </a:rPr>
              <a:t>مورد مرگ و احساسات و تجربیاتتان هست؟ شما هر زمانی که خواستید </a:t>
            </a:r>
            <a:r>
              <a:rPr lang="fa-IR" b="1" dirty="0" smtClean="0">
                <a:solidFill>
                  <a:srgbClr val="212529"/>
                </a:solidFill>
                <a:latin typeface="BNazanin"/>
                <a:cs typeface="Nazanin" panose="00000400000000000000" pitchFamily="2" charset="-78"/>
              </a:rPr>
              <a:t>می توانید </a:t>
            </a:r>
            <a:r>
              <a:rPr lang="fa-IR" b="1" dirty="0">
                <a:solidFill>
                  <a:srgbClr val="212529"/>
                </a:solidFill>
                <a:latin typeface="BNazanin"/>
                <a:cs typeface="Nazanin" panose="00000400000000000000" pitchFamily="2" charset="-78"/>
              </a:rPr>
              <a:t>مکالمه را متوقف کنید.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در صورتی که فرد سوگوار اعلام آمادگی کرد با استفاده از </a:t>
            </a:r>
            <a:r>
              <a:rPr lang="fa-IR" b="1" dirty="0">
                <a:solidFill>
                  <a:srgbClr val="FF0000"/>
                </a:solidFill>
                <a:latin typeface="BNazanin"/>
                <a:cs typeface="Nazanin" panose="00000400000000000000" pitchFamily="2" charset="-78"/>
              </a:rPr>
              <a:t>پرسشهای زیر </a:t>
            </a:r>
            <a:r>
              <a:rPr lang="fa-IR" b="1" dirty="0">
                <a:solidFill>
                  <a:srgbClr val="212529"/>
                </a:solidFill>
                <a:latin typeface="BNazanin"/>
                <a:cs typeface="Nazanin" panose="00000400000000000000" pitchFamily="2" charset="-78"/>
              </a:rPr>
              <a:t>او را تشویق به صحبت کردن </a:t>
            </a:r>
            <a:r>
              <a:rPr lang="fa-IR" b="1" dirty="0" smtClean="0">
                <a:solidFill>
                  <a:srgbClr val="212529"/>
                </a:solidFill>
                <a:latin typeface="BNazanin"/>
                <a:cs typeface="Nazanin" panose="00000400000000000000" pitchFamily="2" charset="-78"/>
              </a:rPr>
              <a:t>می کنیم:</a:t>
            </a:r>
          </a:p>
          <a:p>
            <a:pPr>
              <a:lnSpc>
                <a:spcPct val="150000"/>
              </a:lnSpc>
            </a:pPr>
            <a:r>
              <a:rPr lang="fa-IR" b="1" dirty="0" smtClean="0">
                <a:solidFill>
                  <a:srgbClr val="212529"/>
                </a:solidFill>
                <a:latin typeface="BNazanin"/>
                <a:cs typeface="Nazanin" panose="00000400000000000000" pitchFamily="2" charset="-78"/>
              </a:rPr>
              <a:t></a:t>
            </a:r>
            <a:r>
              <a:rPr lang="fa-IR" b="1" dirty="0">
                <a:solidFill>
                  <a:srgbClr val="212529"/>
                </a:solidFill>
                <a:latin typeface="BNazanin"/>
                <a:cs typeface="Nazanin" panose="00000400000000000000" pitchFamily="2" charset="-78"/>
              </a:rPr>
              <a:t>دوست دارم درمورد متوفا برایم صحبت کنید.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چگونه از خبر مرگ باخبر شدید؟ کجا بودید؟ آیا تنها بودید؟ چه واکنشی نشان دادید؟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مراسم تدفین چگونه بود؟ شما در مراسم شرکت کردید؟ چه کسانی در مراسم بودند؟ در مراسم چه چیزهایی گفته شد؟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در مورد واکنشتان در زمان شنیدن خبر چه چیزهایی را به خاطر </a:t>
            </a:r>
            <a:r>
              <a:rPr lang="fa-IR" b="1" dirty="0" smtClean="0">
                <a:solidFill>
                  <a:srgbClr val="212529"/>
                </a:solidFill>
                <a:latin typeface="BNazanin"/>
                <a:cs typeface="Nazanin" panose="00000400000000000000" pitchFamily="2" charset="-78"/>
              </a:rPr>
              <a:t>می آورید</a:t>
            </a:r>
            <a:r>
              <a:rPr lang="fa-IR" b="1" dirty="0">
                <a:solidFill>
                  <a:srgbClr val="212529"/>
                </a:solidFill>
                <a:latin typeface="BNazanin"/>
                <a:cs typeface="Nazanin" panose="00000400000000000000" pitchFamily="2" charset="-78"/>
              </a:rPr>
              <a:t>؟</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در این دوران سخت احساس تنهایی </a:t>
            </a:r>
            <a:r>
              <a:rPr lang="fa-IR" b="1" dirty="0" smtClean="0">
                <a:solidFill>
                  <a:srgbClr val="212529"/>
                </a:solidFill>
                <a:latin typeface="BNazanin"/>
                <a:cs typeface="Nazanin" panose="00000400000000000000" pitchFamily="2" charset="-78"/>
              </a:rPr>
              <a:t>می کنید؟ سختترین </a:t>
            </a:r>
            <a:r>
              <a:rPr lang="fa-IR" b="1" dirty="0">
                <a:solidFill>
                  <a:srgbClr val="212529"/>
                </a:solidFill>
                <a:latin typeface="BNazanin"/>
                <a:cs typeface="Nazanin" panose="00000400000000000000" pitchFamily="2" charset="-78"/>
              </a:rPr>
              <a:t>بخش این تجربه از نظر احساسی برای شما کدام است؟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سر مزار </a:t>
            </a:r>
            <a:r>
              <a:rPr lang="fa-IR" b="1" dirty="0" smtClean="0">
                <a:solidFill>
                  <a:srgbClr val="212529"/>
                </a:solidFill>
                <a:latin typeface="BNazanin"/>
                <a:cs typeface="Nazanin" panose="00000400000000000000" pitchFamily="2" charset="-78"/>
              </a:rPr>
              <a:t>می روید</a:t>
            </a:r>
            <a:r>
              <a:rPr lang="fa-IR" b="1" dirty="0">
                <a:solidFill>
                  <a:srgbClr val="212529"/>
                </a:solidFill>
                <a:latin typeface="BNazanin"/>
                <a:cs typeface="Nazanin" panose="00000400000000000000" pitchFamily="2" charset="-78"/>
              </a:rPr>
              <a:t>؟ اگر </a:t>
            </a:r>
            <a:r>
              <a:rPr lang="fa-IR" b="1" dirty="0" smtClean="0">
                <a:solidFill>
                  <a:srgbClr val="212529"/>
                </a:solidFill>
                <a:latin typeface="BNazanin"/>
                <a:cs typeface="Nazanin" panose="00000400000000000000" pitchFamily="2" charset="-78"/>
              </a:rPr>
              <a:t>می روید </a:t>
            </a:r>
            <a:r>
              <a:rPr lang="fa-IR" b="1" dirty="0">
                <a:solidFill>
                  <a:srgbClr val="212529"/>
                </a:solidFill>
                <a:latin typeface="BNazanin"/>
                <a:cs typeface="Nazanin" panose="00000400000000000000" pitchFamily="2" charset="-78"/>
              </a:rPr>
              <a:t>چند وقت </a:t>
            </a:r>
            <a:r>
              <a:rPr lang="fa-IR" b="1" dirty="0" smtClean="0">
                <a:solidFill>
                  <a:srgbClr val="212529"/>
                </a:solidFill>
                <a:latin typeface="BNazanin"/>
                <a:cs typeface="Nazanin" panose="00000400000000000000" pitchFamily="2" charset="-78"/>
              </a:rPr>
              <a:t>یکبار؟ اگر نمی روید </a:t>
            </a:r>
            <a:r>
              <a:rPr lang="fa-IR" b="1" dirty="0">
                <a:solidFill>
                  <a:srgbClr val="212529"/>
                </a:solidFill>
                <a:latin typeface="BNazanin"/>
                <a:cs typeface="Nazanin" panose="00000400000000000000" pitchFamily="2" charset="-78"/>
              </a:rPr>
              <a:t>دلیل آن چیست</a:t>
            </a:r>
            <a:r>
              <a:rPr lang="fa-IR" b="1" dirty="0" smtClean="0">
                <a:solidFill>
                  <a:srgbClr val="212529"/>
                </a:solidFill>
                <a:latin typeface="BNazanin"/>
                <a:cs typeface="Nazanin" panose="00000400000000000000" pitchFamily="2" charset="-78"/>
              </a:rPr>
              <a:t>؟</a:t>
            </a:r>
            <a:endParaRPr lang="fa-IR" dirty="0"/>
          </a:p>
        </p:txBody>
      </p:sp>
    </p:spTree>
    <p:extLst>
      <p:ext uri="{BB962C8B-B14F-4D97-AF65-F5344CB8AC3E}">
        <p14:creationId xmlns:p14="http://schemas.microsoft.com/office/powerpoint/2010/main" val="381224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11" y="197279"/>
            <a:ext cx="11648051" cy="6417141"/>
          </a:xfrm>
          <a:prstGeom prst="rect">
            <a:avLst/>
          </a:prstGeom>
        </p:spPr>
        <p:txBody>
          <a:bodyPr wrap="square">
            <a:spAutoFit/>
          </a:bodyPr>
          <a:lstStyle/>
          <a:p>
            <a:endParaRPr lang="fa-IR" dirty="0" smtClean="0">
              <a:solidFill>
                <a:srgbClr val="212529"/>
              </a:solidFill>
              <a:latin typeface="BNazanin"/>
            </a:endParaRPr>
          </a:p>
          <a:p>
            <a:pPr marL="342900" indent="-342900">
              <a:buFont typeface="Wingdings" panose="05000000000000000000" pitchFamily="2" charset="2"/>
              <a:buChar char="q"/>
            </a:pPr>
            <a:r>
              <a:rPr lang="fa-IR" sz="2400" b="1" dirty="0">
                <a:solidFill>
                  <a:srgbClr val="FF0000"/>
                </a:solidFill>
                <a:latin typeface="BNazanin"/>
                <a:cs typeface="Nazanin" panose="00000400000000000000" pitchFamily="2" charset="-78"/>
              </a:rPr>
              <a:t>ادامه شرح جلسه اول</a:t>
            </a:r>
          </a:p>
          <a:p>
            <a:endParaRPr lang="fa-IR" dirty="0">
              <a:solidFill>
                <a:srgbClr val="212529"/>
              </a:solidFill>
              <a:latin typeface="BNazanin"/>
            </a:endParaRPr>
          </a:p>
          <a:p>
            <a:pPr>
              <a:lnSpc>
                <a:spcPct val="150000"/>
              </a:lnSpc>
            </a:pPr>
            <a:r>
              <a:rPr lang="fa-IR" b="1" dirty="0">
                <a:solidFill>
                  <a:srgbClr val="212529"/>
                </a:solidFill>
                <a:latin typeface="BNazanin"/>
                <a:cs typeface="Nazanin" panose="00000400000000000000" pitchFamily="2" charset="-78"/>
              </a:rPr>
              <a:t>پس از صحبت کردن در مورد مرگ، حسهای </a:t>
            </a:r>
            <a:r>
              <a:rPr lang="fa-IR" b="1" dirty="0" smtClean="0">
                <a:solidFill>
                  <a:srgbClr val="212529"/>
                </a:solidFill>
                <a:latin typeface="BNazanin"/>
                <a:cs typeface="Nazanin" panose="00000400000000000000" pitchFamily="2" charset="-78"/>
              </a:rPr>
              <a:t>فرد، چگونگی </a:t>
            </a:r>
            <a:r>
              <a:rPr lang="fa-IR" b="1" dirty="0">
                <a:solidFill>
                  <a:srgbClr val="212529"/>
                </a:solidFill>
                <a:latin typeface="BNazanin"/>
                <a:cs typeface="Nazanin" panose="00000400000000000000" pitchFamily="2" charset="-78"/>
              </a:rPr>
              <a:t>برخورد وی با تعارضات را بررسی </a:t>
            </a:r>
            <a:r>
              <a:rPr lang="fa-IR" b="1" dirty="0" smtClean="0">
                <a:solidFill>
                  <a:srgbClr val="212529"/>
                </a:solidFill>
                <a:latin typeface="BNazanin"/>
                <a:cs typeface="Nazanin" panose="00000400000000000000" pitchFamily="2" charset="-78"/>
              </a:rPr>
              <a:t>می کنیم</a:t>
            </a:r>
            <a:r>
              <a:rPr lang="fa-IR" b="1" dirty="0">
                <a:solidFill>
                  <a:srgbClr val="212529"/>
                </a:solidFill>
                <a:latin typeface="BNazanin"/>
                <a:cs typeface="Nazanin" panose="00000400000000000000" pitchFamily="2" charset="-78"/>
              </a:rPr>
              <a:t>.</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تکنیکهای مورد استفاده: تشویق مراجع به شناسایی و ابراز هیجانهایی که فرد سوگوار تجربه </a:t>
            </a:r>
            <a:r>
              <a:rPr lang="fa-IR" b="1" dirty="0" smtClean="0">
                <a:solidFill>
                  <a:srgbClr val="212529"/>
                </a:solidFill>
                <a:latin typeface="BNazanin"/>
                <a:cs typeface="Nazanin" panose="00000400000000000000" pitchFamily="2" charset="-78"/>
              </a:rPr>
              <a:t>می کند</a:t>
            </a:r>
            <a:r>
              <a:rPr lang="fa-IR" b="1" dirty="0">
                <a:solidFill>
                  <a:srgbClr val="212529"/>
                </a:solidFill>
                <a:latin typeface="BNazanin"/>
                <a:cs typeface="Nazanin" panose="00000400000000000000" pitchFamily="2" charset="-78"/>
              </a:rPr>
              <a:t>، در نظر گرفتن زمان کافی برای ابراز هیجانات، استفاده ازنوشتن یا نقاشی برای بیان هیجانات</a:t>
            </a:r>
          </a:p>
          <a:p>
            <a:endParaRPr lang="fa-IR" b="1" dirty="0">
              <a:solidFill>
                <a:srgbClr val="212529"/>
              </a:solidFill>
              <a:latin typeface="BNazanin"/>
            </a:endParaRPr>
          </a:p>
          <a:p>
            <a:pPr>
              <a:lnSpc>
                <a:spcPct val="150000"/>
              </a:lnSpc>
            </a:pPr>
            <a:r>
              <a:rPr lang="fa-IR" sz="2400" b="1" dirty="0">
                <a:solidFill>
                  <a:srgbClr val="FF0000"/>
                </a:solidFill>
                <a:latin typeface="BNazanin"/>
                <a:cs typeface="Nazanin" panose="00000400000000000000" pitchFamily="2" charset="-78"/>
              </a:rPr>
              <a:t>پرسشها:</a:t>
            </a:r>
            <a:r>
              <a:rPr lang="fa-IR" b="1" dirty="0">
                <a:solidFill>
                  <a:srgbClr val="212529"/>
                </a:solidFill>
                <a:latin typeface="BNazanin"/>
              </a:rPr>
              <a:t/>
            </a:r>
            <a:br>
              <a:rPr lang="fa-IR" b="1" dirty="0">
                <a:solidFill>
                  <a:srgbClr val="212529"/>
                </a:solidFill>
                <a:latin typeface="BNazanin"/>
              </a:rPr>
            </a:br>
            <a:r>
              <a:rPr lang="fa-IR" b="1" dirty="0">
                <a:solidFill>
                  <a:srgbClr val="212529"/>
                </a:solidFill>
                <a:latin typeface="BNazanin"/>
                <a:cs typeface="Nazanin" panose="00000400000000000000" pitchFamily="2" charset="-78"/>
              </a:rPr>
              <a:t>از این که او (متوفا) را از دست داده اید چه احساسی دارید؟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از زمان مرگ او، زندگیتان چگونه است؟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چه تغییراتی در زندگیتان پس از مرگ فرد متوفا ایجاد شده است؟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چه چیزی بیشتر از همه شما را غمگین کرده است؟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در گذشته فرد مورد علاقه ای را از دست داده اید؟ چقدر با شرایط کنونی مشابهت یا تفاوت داشت؟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تجربه کنونی تان از مرگ متوفا ،آنقدر سخت بوده که به فکر آسیب رساندن به خود بیفتید</a:t>
            </a:r>
            <a:r>
              <a:rPr lang="fa-IR" b="1" dirty="0" smtClean="0">
                <a:solidFill>
                  <a:srgbClr val="212529"/>
                </a:solidFill>
                <a:latin typeface="BNazanin"/>
                <a:cs typeface="Nazanin" panose="00000400000000000000" pitchFamily="2" charset="-78"/>
              </a:rPr>
              <a:t>؟</a:t>
            </a:r>
          </a:p>
          <a:p>
            <a:pPr>
              <a:lnSpc>
                <a:spcPct val="150000"/>
              </a:lnSpc>
            </a:pPr>
            <a:r>
              <a:rPr lang="fa-IR" b="1" dirty="0" smtClean="0">
                <a:solidFill>
                  <a:srgbClr val="FF0000"/>
                </a:solidFill>
                <a:latin typeface="BNazanin"/>
                <a:cs typeface="Nazanin" panose="00000400000000000000" pitchFamily="2" charset="-78"/>
              </a:rPr>
              <a:t>(</a:t>
            </a:r>
            <a:r>
              <a:rPr lang="fa-IR" b="1" dirty="0">
                <a:solidFill>
                  <a:srgbClr val="FF0000"/>
                </a:solidFill>
                <a:latin typeface="BNazanin"/>
                <a:cs typeface="Nazanin" panose="00000400000000000000" pitchFamily="2" charset="-78"/>
              </a:rPr>
              <a:t>مشاور سوگ همیشه باید در مورد </a:t>
            </a:r>
            <a:r>
              <a:rPr lang="fa-IR" b="1" dirty="0" smtClean="0">
                <a:solidFill>
                  <a:srgbClr val="FF0000"/>
                </a:solidFill>
                <a:latin typeface="BNazanin"/>
                <a:cs typeface="Nazanin" panose="00000400000000000000" pitchFamily="2" charset="-78"/>
              </a:rPr>
              <a:t>افکار خودکشی </a:t>
            </a:r>
            <a:r>
              <a:rPr lang="fa-IR" b="1" dirty="0">
                <a:solidFill>
                  <a:srgbClr val="FF0000"/>
                </a:solidFill>
                <a:latin typeface="BNazanin"/>
                <a:cs typeface="Nazanin" panose="00000400000000000000" pitchFamily="2" charset="-78"/>
              </a:rPr>
              <a:t>پرس و جو کند. در صورت دریافت پاسخ </a:t>
            </a:r>
            <a:r>
              <a:rPr lang="fa-IR" b="1" dirty="0" smtClean="0">
                <a:solidFill>
                  <a:srgbClr val="FF0000"/>
                </a:solidFill>
                <a:latin typeface="BNazanin"/>
                <a:cs typeface="Nazanin" panose="00000400000000000000" pitchFamily="2" charset="-78"/>
              </a:rPr>
              <a:t>مثبت، </a:t>
            </a:r>
            <a:r>
              <a:rPr lang="fa-IR" b="1" dirty="0">
                <a:solidFill>
                  <a:srgbClr val="FF0000"/>
                </a:solidFill>
                <a:latin typeface="BNazanin"/>
                <a:cs typeface="Nazanin" panose="00000400000000000000" pitchFamily="2" charset="-78"/>
              </a:rPr>
              <a:t>از پروتکل اورژانس روانپزشکی پیروی </a:t>
            </a:r>
            <a:r>
              <a:rPr lang="fa-IR" b="1" dirty="0" smtClean="0">
                <a:solidFill>
                  <a:srgbClr val="FF0000"/>
                </a:solidFill>
                <a:latin typeface="BNazanin"/>
                <a:cs typeface="Nazanin" panose="00000400000000000000" pitchFamily="2" charset="-78"/>
              </a:rPr>
              <a:t>می شود</a:t>
            </a:r>
            <a:r>
              <a:rPr lang="fa-IR" b="1" dirty="0">
                <a:solidFill>
                  <a:srgbClr val="FF0000"/>
                </a:solidFill>
                <a:latin typeface="BNazanin"/>
                <a:cs typeface="Nazanin" panose="00000400000000000000" pitchFamily="2" charset="-78"/>
              </a:rPr>
              <a:t>.)</a:t>
            </a:r>
            <a:r>
              <a:rPr lang="fa-IR" dirty="0">
                <a:solidFill>
                  <a:srgbClr val="FF0000"/>
                </a:solidFill>
                <a:latin typeface="BNazanin"/>
              </a:rPr>
              <a:t/>
            </a:r>
            <a:br>
              <a:rPr lang="fa-IR" dirty="0">
                <a:solidFill>
                  <a:srgbClr val="FF0000"/>
                </a:solidFill>
                <a:latin typeface="BNazanin"/>
              </a:rPr>
            </a:br>
            <a:endParaRPr lang="fa-IR" dirty="0">
              <a:solidFill>
                <a:srgbClr val="FF0000"/>
              </a:solidFill>
            </a:endParaRPr>
          </a:p>
        </p:txBody>
      </p:sp>
    </p:spTree>
    <p:extLst>
      <p:ext uri="{BB962C8B-B14F-4D97-AF65-F5344CB8AC3E}">
        <p14:creationId xmlns:p14="http://schemas.microsoft.com/office/powerpoint/2010/main" val="222111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286" y="112542"/>
            <a:ext cx="11591779" cy="7104509"/>
          </a:xfrm>
          <a:prstGeom prst="rect">
            <a:avLst/>
          </a:prstGeom>
          <a:noFill/>
        </p:spPr>
        <p:txBody>
          <a:bodyPr wrap="square" rtlCol="1">
            <a:spAutoFit/>
          </a:bodyPr>
          <a:lstStyle/>
          <a:p>
            <a:pPr algn="ctr">
              <a:lnSpc>
                <a:spcPct val="150000"/>
              </a:lnSpc>
            </a:pPr>
            <a:r>
              <a:rPr lang="fa-IR" sz="2800" b="1" i="0" dirty="0" smtClean="0">
                <a:solidFill>
                  <a:srgbClr val="FF0000"/>
                </a:solidFill>
                <a:effectLst/>
                <a:latin typeface="BNazanin"/>
              </a:rPr>
              <a:t>ضرورت پرداختن به مقوله </a:t>
            </a:r>
            <a:r>
              <a:rPr lang="fa-IR" sz="2800" b="1" i="0" dirty="0" smtClean="0">
                <a:solidFill>
                  <a:srgbClr val="FF0000"/>
                </a:solidFill>
                <a:effectLst/>
                <a:latin typeface="BNazanin"/>
              </a:rPr>
              <a:t>سوگ در پاندمی کرونا</a:t>
            </a:r>
            <a:endParaRPr lang="fa-IR" sz="2800" b="1" i="0" dirty="0" smtClean="0">
              <a:solidFill>
                <a:srgbClr val="FF0000"/>
              </a:solidFill>
              <a:effectLst/>
              <a:latin typeface="BNazanin"/>
            </a:endParaRPr>
          </a:p>
          <a:p>
            <a:pPr>
              <a:lnSpc>
                <a:spcPct val="150000"/>
              </a:lnSpc>
            </a:pPr>
            <a:endParaRPr lang="fa-IR" dirty="0">
              <a:solidFill>
                <a:srgbClr val="FF0000"/>
              </a:solidFill>
              <a:latin typeface="BNazanin"/>
            </a:endParaRPr>
          </a:p>
          <a:p>
            <a:pPr>
              <a:lnSpc>
                <a:spcPct val="150000"/>
              </a:lnSpc>
            </a:pPr>
            <a:r>
              <a:rPr lang="fa-IR" sz="2000" b="1" i="0" dirty="0" smtClean="0">
                <a:solidFill>
                  <a:srgbClr val="FF0000"/>
                </a:solidFill>
                <a:effectLst/>
                <a:latin typeface="BNazanin"/>
              </a:rPr>
              <a:t>آمارهای مرگ و میر ثبت شده در اثر کرونا :  </a:t>
            </a:r>
            <a:r>
              <a:rPr lang="en-US" dirty="0" smtClean="0">
                <a:solidFill>
                  <a:srgbClr val="FF0000"/>
                </a:solidFill>
                <a:latin typeface="BNazanin"/>
                <a:hlinkClick r:id="rId2"/>
              </a:rPr>
              <a:t>https</a:t>
            </a:r>
            <a:r>
              <a:rPr lang="en-US" dirty="0">
                <a:solidFill>
                  <a:srgbClr val="FF0000"/>
                </a:solidFill>
                <a:latin typeface="BNazanin"/>
                <a:hlinkClick r:id="rId2"/>
              </a:rPr>
              <a:t>://www.worldometers.info/coronavirus</a:t>
            </a:r>
            <a:r>
              <a:rPr lang="en-US" dirty="0" smtClean="0">
                <a:solidFill>
                  <a:srgbClr val="FF0000"/>
                </a:solidFill>
                <a:latin typeface="BNazanin"/>
                <a:hlinkClick r:id="rId2"/>
              </a:rPr>
              <a:t>/</a:t>
            </a:r>
            <a:endParaRPr lang="en-US" dirty="0" smtClean="0">
              <a:solidFill>
                <a:srgbClr val="FF0000"/>
              </a:solidFill>
              <a:latin typeface="BNazanin"/>
            </a:endParaRPr>
          </a:p>
          <a:p>
            <a:pPr>
              <a:lnSpc>
                <a:spcPct val="150000"/>
              </a:lnSpc>
            </a:pPr>
            <a:endParaRPr lang="fa-IR" i="0" dirty="0" smtClean="0">
              <a:solidFill>
                <a:srgbClr val="FF0000"/>
              </a:solidFill>
              <a:effectLst/>
              <a:latin typeface="BNazanin"/>
            </a:endParaRPr>
          </a:p>
          <a:p>
            <a:pPr marL="285750" indent="-285750">
              <a:lnSpc>
                <a:spcPct val="150000"/>
              </a:lnSpc>
              <a:buFont typeface="Wingdings" panose="05000000000000000000" pitchFamily="2" charset="2"/>
              <a:buChar char="q"/>
            </a:pPr>
            <a:r>
              <a:rPr lang="fa-IR" sz="2000" b="1" dirty="0" smtClean="0">
                <a:latin typeface="BNazanin"/>
              </a:rPr>
              <a:t>در جهان: بیش از یک میلیون و </a:t>
            </a:r>
            <a:r>
              <a:rPr lang="fa-IR" sz="2000" b="1" dirty="0" smtClean="0">
                <a:latin typeface="BNazanin"/>
              </a:rPr>
              <a:t>ششصد </a:t>
            </a:r>
            <a:r>
              <a:rPr lang="fa-IR" sz="2000" b="1" dirty="0" smtClean="0">
                <a:latin typeface="BNazanin"/>
              </a:rPr>
              <a:t>هزار نفر</a:t>
            </a:r>
          </a:p>
          <a:p>
            <a:pPr marL="285750" indent="-285750">
              <a:lnSpc>
                <a:spcPct val="150000"/>
              </a:lnSpc>
              <a:buFont typeface="Wingdings" panose="05000000000000000000" pitchFamily="2" charset="2"/>
              <a:buChar char="q"/>
            </a:pPr>
            <a:r>
              <a:rPr lang="fa-IR" sz="2000" b="1" dirty="0" smtClean="0">
                <a:latin typeface="BNazanin"/>
              </a:rPr>
              <a:t>در ایران: بیش از </a:t>
            </a:r>
            <a:r>
              <a:rPr lang="fa-IR" sz="2000" b="1" dirty="0" smtClean="0">
                <a:latin typeface="BNazanin"/>
              </a:rPr>
              <a:t>پنجاه و سه هزار </a:t>
            </a:r>
            <a:r>
              <a:rPr lang="fa-IR" sz="2000" b="1" dirty="0" smtClean="0">
                <a:latin typeface="BNazanin"/>
              </a:rPr>
              <a:t>نفر</a:t>
            </a:r>
          </a:p>
          <a:p>
            <a:pPr marL="285750" indent="-285750" algn="just">
              <a:lnSpc>
                <a:spcPct val="150000"/>
              </a:lnSpc>
              <a:buFont typeface="Wingdings" panose="05000000000000000000" pitchFamily="2" charset="2"/>
              <a:buChar char="Ø"/>
            </a:pPr>
            <a:r>
              <a:rPr lang="fa-IR" sz="1600" b="1" dirty="0" smtClean="0">
                <a:latin typeface="BNazanin"/>
              </a:rPr>
              <a:t>فوت </a:t>
            </a:r>
            <a:r>
              <a:rPr lang="fa-IR" sz="1600" b="1" dirty="0" smtClean="0">
                <a:latin typeface="BNazanin"/>
              </a:rPr>
              <a:t>یک نفر کل خانواده را درگیر می کند (هم فشارروانی ناشی از </a:t>
            </a:r>
            <a:r>
              <a:rPr lang="fa-IR" sz="1600" b="1" dirty="0" smtClean="0">
                <a:solidFill>
                  <a:srgbClr val="FF0000"/>
                </a:solidFill>
                <a:latin typeface="BNazanin"/>
              </a:rPr>
              <a:t>فوت متوفی </a:t>
            </a:r>
            <a:r>
              <a:rPr lang="fa-IR" sz="1600" b="1" dirty="0" smtClean="0">
                <a:latin typeface="BNazanin"/>
              </a:rPr>
              <a:t>هم فشار روانی ناشی از </a:t>
            </a:r>
            <a:r>
              <a:rPr lang="fa-IR" sz="1600" b="1" dirty="0" smtClean="0">
                <a:solidFill>
                  <a:srgbClr val="FF0000"/>
                </a:solidFill>
                <a:latin typeface="BNazanin"/>
              </a:rPr>
              <a:t>احتمال ناقل بودن </a:t>
            </a:r>
            <a:r>
              <a:rPr lang="fa-IR" sz="1600" b="1" dirty="0" smtClean="0">
                <a:latin typeface="BNazanin"/>
              </a:rPr>
              <a:t>از خودشان به متوفی یا برعکس)</a:t>
            </a:r>
          </a:p>
          <a:p>
            <a:pPr marL="285750" indent="-285750" algn="just">
              <a:lnSpc>
                <a:spcPct val="150000"/>
              </a:lnSpc>
              <a:buFont typeface="Wingdings" panose="05000000000000000000" pitchFamily="2" charset="2"/>
              <a:buChar char="Ø"/>
            </a:pPr>
            <a:r>
              <a:rPr lang="fa-IR" sz="1600" b="1" dirty="0" smtClean="0">
                <a:solidFill>
                  <a:srgbClr val="000000"/>
                </a:solidFill>
                <a:latin typeface="BNazanin"/>
              </a:rPr>
              <a:t>ترسها </a:t>
            </a:r>
            <a:r>
              <a:rPr lang="fa-IR" sz="1600" b="1" dirty="0">
                <a:solidFill>
                  <a:srgbClr val="000000"/>
                </a:solidFill>
                <a:latin typeface="BNazanin"/>
              </a:rPr>
              <a:t>و </a:t>
            </a:r>
            <a:r>
              <a:rPr lang="fa-IR" sz="1600" b="1" dirty="0" smtClean="0">
                <a:solidFill>
                  <a:srgbClr val="000000"/>
                </a:solidFill>
                <a:latin typeface="BNazanin"/>
              </a:rPr>
              <a:t>نگرانیهایی از </a:t>
            </a:r>
            <a:r>
              <a:rPr lang="fa-IR" sz="1600" b="1" dirty="0">
                <a:solidFill>
                  <a:srgbClr val="000000"/>
                </a:solidFill>
                <a:latin typeface="BNazanin"/>
              </a:rPr>
              <a:t>بابت انتشار ویروس توسط پیکر </a:t>
            </a:r>
            <a:r>
              <a:rPr lang="fa-IR" sz="1600" b="1" dirty="0" smtClean="0">
                <a:solidFill>
                  <a:srgbClr val="000000"/>
                </a:solidFill>
                <a:latin typeface="BNazanin"/>
              </a:rPr>
              <a:t>متوفا و </a:t>
            </a:r>
            <a:r>
              <a:rPr lang="fa-IR" sz="1600" b="1" i="0" dirty="0" smtClean="0">
                <a:solidFill>
                  <a:srgbClr val="FF0000"/>
                </a:solidFill>
                <a:effectLst/>
                <a:latin typeface="BNazanin"/>
              </a:rPr>
              <a:t>محدودیت در فرایند خاکسپاری و خداحافظی </a:t>
            </a:r>
            <a:r>
              <a:rPr lang="fa-IR" sz="1600" b="1" i="0" dirty="0" smtClean="0">
                <a:solidFill>
                  <a:srgbClr val="000000"/>
                </a:solidFill>
                <a:effectLst/>
                <a:latin typeface="BNazanin"/>
              </a:rPr>
              <a:t>با فرد از دست رفته </a:t>
            </a:r>
          </a:p>
          <a:p>
            <a:pPr marL="285750" indent="-285750" algn="just">
              <a:lnSpc>
                <a:spcPct val="150000"/>
              </a:lnSpc>
              <a:buFont typeface="Wingdings" panose="05000000000000000000" pitchFamily="2" charset="2"/>
              <a:buChar char="Ø"/>
            </a:pPr>
            <a:r>
              <a:rPr lang="fa-IR" sz="1600" b="1" dirty="0">
                <a:latin typeface="BNazanin"/>
              </a:rPr>
              <a:t>عدم امکان برگزاری </a:t>
            </a:r>
            <a:r>
              <a:rPr lang="fa-IR" sz="1600" b="1" dirty="0">
                <a:solidFill>
                  <a:srgbClr val="FF0000"/>
                </a:solidFill>
                <a:latin typeface="BNazanin"/>
              </a:rPr>
              <a:t>مراسم</a:t>
            </a:r>
            <a:r>
              <a:rPr lang="fa-IR" sz="1600" b="1" dirty="0">
                <a:latin typeface="BNazanin"/>
              </a:rPr>
              <a:t> </a:t>
            </a:r>
            <a:r>
              <a:rPr lang="fa-IR" sz="1600" b="1" dirty="0" smtClean="0">
                <a:latin typeface="BNazanin"/>
              </a:rPr>
              <a:t>سوگواری( </a:t>
            </a:r>
            <a:r>
              <a:rPr lang="fa-IR" sz="1600" b="1" i="0" dirty="0" smtClean="0">
                <a:solidFill>
                  <a:srgbClr val="000000"/>
                </a:solidFill>
                <a:effectLst/>
                <a:latin typeface="BNazanin"/>
              </a:rPr>
              <a:t>اصل پیشگیرانه فاصله گذاری فیزیکی که خود منجر به فاصله گذاری اجتماعی نیز می شود)</a:t>
            </a:r>
          </a:p>
          <a:p>
            <a:pPr marL="285750" indent="-285750" algn="just">
              <a:lnSpc>
                <a:spcPct val="150000"/>
              </a:lnSpc>
              <a:buFont typeface="Wingdings" panose="05000000000000000000" pitchFamily="2" charset="2"/>
              <a:buChar char="Ø"/>
            </a:pPr>
            <a:r>
              <a:rPr lang="fa-IR" sz="1600" b="1" dirty="0" smtClean="0">
                <a:solidFill>
                  <a:srgbClr val="000000"/>
                </a:solidFill>
                <a:latin typeface="BNazanin"/>
              </a:rPr>
              <a:t>فشار </a:t>
            </a:r>
            <a:r>
              <a:rPr lang="fa-IR" sz="1600" b="1" dirty="0" smtClean="0">
                <a:solidFill>
                  <a:srgbClr val="000000"/>
                </a:solidFill>
                <a:latin typeface="BNazanin"/>
              </a:rPr>
              <a:t>روانی ناشی از </a:t>
            </a:r>
            <a:r>
              <a:rPr lang="fa-IR" sz="1600" b="1" dirty="0" smtClean="0">
                <a:solidFill>
                  <a:srgbClr val="FF0000"/>
                </a:solidFill>
                <a:latin typeface="BNazanin"/>
              </a:rPr>
              <a:t>مسائل جانبی </a:t>
            </a:r>
            <a:r>
              <a:rPr lang="fa-IR" sz="1600" b="1" dirty="0" smtClean="0">
                <a:solidFill>
                  <a:srgbClr val="000000"/>
                </a:solidFill>
                <a:latin typeface="BNazanin"/>
              </a:rPr>
              <a:t>(نحوه طرح سوگ با کودکان، مسائل اقتصادی و...)</a:t>
            </a:r>
          </a:p>
          <a:p>
            <a:pPr marL="285750" indent="-285750" algn="just">
              <a:lnSpc>
                <a:spcPct val="150000"/>
              </a:lnSpc>
              <a:buFont typeface="Wingdings" panose="05000000000000000000" pitchFamily="2" charset="2"/>
              <a:buChar char="Ø"/>
            </a:pPr>
            <a:r>
              <a:rPr lang="fa-IR" sz="1600" b="1" dirty="0">
                <a:solidFill>
                  <a:srgbClr val="000000"/>
                </a:solidFill>
                <a:latin typeface="BNazanin"/>
              </a:rPr>
              <a:t>در اطرافیان: احساس </a:t>
            </a:r>
            <a:r>
              <a:rPr lang="fa-IR" sz="1600" b="1" dirty="0">
                <a:solidFill>
                  <a:srgbClr val="FF0000"/>
                </a:solidFill>
                <a:latin typeface="BNazanin"/>
              </a:rPr>
              <a:t>گناه و خودسرزنشگری </a:t>
            </a:r>
            <a:r>
              <a:rPr lang="fa-IR" sz="1600" b="1" dirty="0">
                <a:solidFill>
                  <a:srgbClr val="000000"/>
                </a:solidFill>
                <a:latin typeface="BNazanin"/>
              </a:rPr>
              <a:t>به دلیل شرایط جدا سازی و قرنطینه و بستری بیمارش در شرایط ویژه در طی بستری قبل از مرگ و عدم امکان مراقبت از وی در دوران بیماری و گاه احساس گناه از اینکه چرا با وجود بیماری مشابه همچون فرد متوفی دنیا را ترک نکرده اند</a:t>
            </a:r>
          </a:p>
          <a:p>
            <a:pPr marL="285750" indent="-285750" algn="just">
              <a:lnSpc>
                <a:spcPct val="150000"/>
              </a:lnSpc>
              <a:buFont typeface="Wingdings" panose="05000000000000000000" pitchFamily="2" charset="2"/>
              <a:buChar char="Ø"/>
            </a:pPr>
            <a:r>
              <a:rPr lang="fa-IR" sz="1600" b="1" dirty="0" smtClean="0"/>
              <a:t>پرداخت </a:t>
            </a:r>
            <a:r>
              <a:rPr lang="fa-IR" sz="1600" b="1" dirty="0"/>
              <a:t>ویژه </a:t>
            </a:r>
            <a:r>
              <a:rPr lang="fa-IR" sz="1600" b="1" dirty="0" smtClean="0"/>
              <a:t>سیستم بهداشتی- درمانی به </a:t>
            </a:r>
            <a:r>
              <a:rPr lang="fa-IR" sz="1600" b="1" dirty="0"/>
              <a:t>مسایلی همچون تشخیص زود هنگام موارد مشکوک و افراد </a:t>
            </a:r>
            <a:r>
              <a:rPr lang="fa-IR" sz="1600" b="1" dirty="0" smtClean="0"/>
              <a:t>مبتلا باعث </a:t>
            </a:r>
            <a:r>
              <a:rPr lang="fa-IR" sz="1600" b="1" dirty="0"/>
              <a:t>می شود موضوع مهمی </a:t>
            </a:r>
            <a:r>
              <a:rPr lang="fa-IR" sz="1600" b="1" dirty="0" smtClean="0"/>
              <a:t>مثل بار </a:t>
            </a:r>
            <a:r>
              <a:rPr lang="fa-IR" sz="1600" b="1" dirty="0"/>
              <a:t>روانی بالای وارد شده به </a:t>
            </a:r>
            <a:r>
              <a:rPr lang="fa-IR" sz="1600" b="1" dirty="0" smtClean="0"/>
              <a:t>خانواده های داغدیده، </a:t>
            </a:r>
            <a:r>
              <a:rPr lang="fa-IR" sz="1600" b="1" dirty="0">
                <a:solidFill>
                  <a:srgbClr val="FF0000"/>
                </a:solidFill>
              </a:rPr>
              <a:t>کمتر مورد توجه </a:t>
            </a:r>
            <a:r>
              <a:rPr lang="fa-IR" sz="1600" b="1" dirty="0"/>
              <a:t>ارزیابی و </a:t>
            </a:r>
            <a:r>
              <a:rPr lang="fa-IR" sz="1600" b="1" dirty="0" smtClean="0"/>
              <a:t>مداخلات </a:t>
            </a:r>
            <a:r>
              <a:rPr lang="fa-IR" sz="1600" b="1" dirty="0"/>
              <a:t>لازم روانشناختی قرار </a:t>
            </a:r>
            <a:r>
              <a:rPr lang="fa-IR" sz="1600" b="1" dirty="0" smtClean="0"/>
              <a:t>بگیرد</a:t>
            </a:r>
          </a:p>
          <a:p>
            <a:pPr marL="285750" indent="-285750" algn="just">
              <a:lnSpc>
                <a:spcPct val="150000"/>
              </a:lnSpc>
              <a:buFont typeface="Wingdings" panose="05000000000000000000" pitchFamily="2" charset="2"/>
              <a:buChar char="Ø"/>
            </a:pPr>
            <a:r>
              <a:rPr lang="fa-IR" sz="1600" b="1" dirty="0" smtClean="0"/>
              <a:t>همه </a:t>
            </a:r>
            <a:r>
              <a:rPr lang="fa-IR" sz="1600" b="1" dirty="0"/>
              <a:t>این شرایط </a:t>
            </a:r>
            <a:r>
              <a:rPr lang="fa-IR" sz="1600" b="1" dirty="0" smtClean="0"/>
              <a:t>زمینه ساز </a:t>
            </a:r>
            <a:r>
              <a:rPr lang="fa-IR" sz="1600" b="1" dirty="0"/>
              <a:t>افزایش بروز سوگ پیچیده و تبعات آن </a:t>
            </a:r>
            <a:r>
              <a:rPr lang="fa-IR" sz="1600" b="1" dirty="0" smtClean="0"/>
              <a:t>در آینده خواهد شد</a:t>
            </a:r>
          </a:p>
          <a:p>
            <a:pPr algn="ctr">
              <a:lnSpc>
                <a:spcPct val="150000"/>
              </a:lnSpc>
            </a:pPr>
            <a:r>
              <a:rPr lang="fa-IR" sz="2000" b="1" dirty="0" smtClean="0">
                <a:solidFill>
                  <a:srgbClr val="FF0000"/>
                </a:solidFill>
              </a:rPr>
              <a:t>لذا مداخلات به موقع در زمینه سوگ برای افراد داغدیده در شرایط فعلی و جهت پیشگیری از تبعات بعدی امری ضروری به نظر می رسد</a:t>
            </a:r>
            <a:endParaRPr lang="fa-IR" sz="2000" b="1" dirty="0">
              <a:solidFill>
                <a:srgbClr val="FF0000"/>
              </a:solidFill>
            </a:endParaRPr>
          </a:p>
          <a:p>
            <a:pPr>
              <a:lnSpc>
                <a:spcPct val="150000"/>
              </a:lnSpc>
            </a:pPr>
            <a:endParaRPr lang="fa-IR" dirty="0"/>
          </a:p>
        </p:txBody>
      </p:sp>
    </p:spTree>
    <p:extLst>
      <p:ext uri="{BB962C8B-B14F-4D97-AF65-F5344CB8AC3E}">
        <p14:creationId xmlns:p14="http://schemas.microsoft.com/office/powerpoint/2010/main" val="5476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9442"/>
            <a:ext cx="11746523" cy="1269578"/>
          </a:xfrm>
          <a:prstGeom prst="rect">
            <a:avLst/>
          </a:prstGeom>
        </p:spPr>
        <p:txBody>
          <a:bodyPr wrap="square">
            <a:spAutoFit/>
          </a:bodyPr>
          <a:lstStyle/>
          <a:p>
            <a:r>
              <a:rPr lang="fa-IR" sz="1050" dirty="0">
                <a:solidFill>
                  <a:srgbClr val="000000"/>
                </a:solidFill>
                <a:latin typeface="CenturyGothic"/>
              </a:rPr>
              <a:t/>
            </a:r>
            <a:br>
              <a:rPr lang="fa-IR" sz="1050" dirty="0">
                <a:solidFill>
                  <a:srgbClr val="000000"/>
                </a:solidFill>
                <a:latin typeface="CenturyGothic"/>
              </a:rPr>
            </a:br>
            <a:r>
              <a:rPr lang="fa-IR" b="1" dirty="0">
                <a:solidFill>
                  <a:srgbClr val="212529"/>
                </a:solidFill>
                <a:latin typeface="BNazanin"/>
              </a:rPr>
              <a:t/>
            </a:r>
            <a:br>
              <a:rPr lang="fa-IR" b="1" dirty="0">
                <a:solidFill>
                  <a:srgbClr val="212529"/>
                </a:solidFill>
                <a:latin typeface="BNazanin"/>
              </a:rPr>
            </a:br>
            <a:r>
              <a:rPr lang="fa-IR" sz="1600" dirty="0"/>
              <a:t/>
            </a:r>
            <a:br>
              <a:rPr lang="fa-IR" sz="1600" dirty="0"/>
            </a:br>
            <a:r>
              <a:rPr lang="fa-IR" sz="1600" dirty="0">
                <a:solidFill>
                  <a:srgbClr val="212529"/>
                </a:solidFill>
                <a:latin typeface="BNazanin"/>
              </a:rPr>
              <a:t/>
            </a:r>
            <a:br>
              <a:rPr lang="fa-IR" sz="1600" dirty="0">
                <a:solidFill>
                  <a:srgbClr val="212529"/>
                </a:solidFill>
                <a:latin typeface="BNazanin"/>
              </a:rPr>
            </a:br>
            <a:endParaRPr lang="fa-IR" sz="1600" dirty="0"/>
          </a:p>
        </p:txBody>
      </p:sp>
      <p:sp>
        <p:nvSpPr>
          <p:cNvPr id="3" name="Rectangle 2"/>
          <p:cNvSpPr/>
          <p:nvPr/>
        </p:nvSpPr>
        <p:spPr>
          <a:xfrm>
            <a:off x="225082" y="334847"/>
            <a:ext cx="10846191" cy="6324808"/>
          </a:xfrm>
          <a:prstGeom prst="rect">
            <a:avLst/>
          </a:prstGeom>
        </p:spPr>
        <p:txBody>
          <a:bodyPr wrap="square">
            <a:spAutoFit/>
          </a:bodyPr>
          <a:lstStyle/>
          <a:p>
            <a:pPr>
              <a:lnSpc>
                <a:spcPct val="150000"/>
              </a:lnSpc>
            </a:pPr>
            <a:r>
              <a:rPr lang="fa-IR" sz="2400" b="1" dirty="0">
                <a:solidFill>
                  <a:srgbClr val="FF0000"/>
                </a:solidFill>
                <a:latin typeface="BNazanin"/>
                <a:cs typeface="Nazanin" panose="00000400000000000000" pitchFamily="2" charset="-78"/>
              </a:rPr>
              <a:t>احساسات رایج در این شرایط عبارتند از:</a:t>
            </a:r>
            <a:r>
              <a:rPr lang="fa-IR" sz="1600" dirty="0">
                <a:solidFill>
                  <a:srgbClr val="212529"/>
                </a:solidFill>
                <a:latin typeface="BNazaninBold"/>
              </a:rPr>
              <a:t/>
            </a:r>
            <a:br>
              <a:rPr lang="fa-IR" sz="1600" dirty="0">
                <a:solidFill>
                  <a:srgbClr val="212529"/>
                </a:solidFill>
                <a:latin typeface="BNazaninBold"/>
              </a:rPr>
            </a:br>
            <a:r>
              <a:rPr lang="fa-IR" sz="2400" b="1" dirty="0">
                <a:solidFill>
                  <a:srgbClr val="FF0000"/>
                </a:solidFill>
                <a:latin typeface="BNazanin"/>
                <a:cs typeface="Nazanin" panose="00000400000000000000" pitchFamily="2" charset="-78"/>
              </a:rPr>
              <a:t>خشم:</a:t>
            </a:r>
            <a:r>
              <a:rPr lang="fa-IR" sz="1600" b="1" dirty="0">
                <a:solidFill>
                  <a:srgbClr val="212529"/>
                </a:solidFill>
                <a:latin typeface="BNazaninBold"/>
              </a:rPr>
              <a:t/>
            </a:r>
            <a:br>
              <a:rPr lang="fa-IR" sz="1600" b="1" dirty="0">
                <a:solidFill>
                  <a:srgbClr val="212529"/>
                </a:solidFill>
                <a:latin typeface="BNazaninBold"/>
              </a:rPr>
            </a:br>
            <a:r>
              <a:rPr lang="fa-IR" b="1" dirty="0">
                <a:solidFill>
                  <a:srgbClr val="212529"/>
                </a:solidFill>
                <a:latin typeface="BNazanin"/>
                <a:cs typeface="Nazanin" panose="00000400000000000000" pitchFamily="2" charset="-78"/>
              </a:rPr>
              <a:t>نسبت به متوفی:آیا از این که او مرده عصبانی هستید؟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نسبت به خود: آیا از خودتان به خاطر مرگ او عصبانی هستید؟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نسبت به کادر درمان یا دیگران: آیا از دیگران به خاطر مرگ او عصبانی هستید؟</a:t>
            </a:r>
            <a:r>
              <a:rPr lang="fa-IR" sz="1600" b="1" dirty="0">
                <a:solidFill>
                  <a:srgbClr val="212529"/>
                </a:solidFill>
                <a:latin typeface="TimesNewRomanPSMT"/>
              </a:rPr>
              <a:t/>
            </a:r>
            <a:br>
              <a:rPr lang="fa-IR" sz="1600" b="1" dirty="0">
                <a:solidFill>
                  <a:srgbClr val="212529"/>
                </a:solidFill>
                <a:latin typeface="TimesNewRomanPSMT"/>
              </a:rPr>
            </a:br>
            <a:r>
              <a:rPr lang="fa-IR" sz="2400" b="1" dirty="0">
                <a:solidFill>
                  <a:srgbClr val="FF0000"/>
                </a:solidFill>
                <a:latin typeface="BNazanin"/>
                <a:cs typeface="Nazanin" panose="00000400000000000000" pitchFamily="2" charset="-78"/>
              </a:rPr>
              <a:t>ناامیدی:</a:t>
            </a:r>
            <a:r>
              <a:rPr lang="fa-IR" sz="1600" b="1" dirty="0">
                <a:solidFill>
                  <a:srgbClr val="212529"/>
                </a:solidFill>
                <a:latin typeface="BNazaninBold"/>
              </a:rPr>
              <a:t/>
            </a:r>
            <a:br>
              <a:rPr lang="fa-IR" sz="1600" b="1" dirty="0">
                <a:solidFill>
                  <a:srgbClr val="212529"/>
                </a:solidFill>
                <a:latin typeface="BNazaninBold"/>
              </a:rPr>
            </a:br>
            <a:r>
              <a:rPr lang="fa-IR" b="1" dirty="0">
                <a:solidFill>
                  <a:srgbClr val="212529"/>
                </a:solidFill>
                <a:latin typeface="BNazanin"/>
                <a:cs typeface="Nazanin" panose="00000400000000000000" pitchFamily="2" charset="-78"/>
              </a:rPr>
              <a:t>احساس ناامیدی </a:t>
            </a:r>
            <a:r>
              <a:rPr lang="fa-IR" b="1" dirty="0" smtClean="0">
                <a:solidFill>
                  <a:srgbClr val="212529"/>
                </a:solidFill>
                <a:latin typeface="BNazanin"/>
                <a:cs typeface="Nazanin" panose="00000400000000000000" pitchFamily="2" charset="-78"/>
              </a:rPr>
              <a:t>می کنید؟ احساس می کنید </a:t>
            </a:r>
            <a:r>
              <a:rPr lang="fa-IR" b="1" dirty="0">
                <a:solidFill>
                  <a:srgbClr val="212529"/>
                </a:solidFill>
                <a:latin typeface="BNazanin"/>
                <a:cs typeface="Nazanin" panose="00000400000000000000" pitchFamily="2" charset="-78"/>
              </a:rPr>
              <a:t>که این اتفاق ناعادلانه بوده است؟</a:t>
            </a:r>
            <a:br>
              <a:rPr lang="fa-IR" b="1" dirty="0">
                <a:solidFill>
                  <a:srgbClr val="212529"/>
                </a:solidFill>
                <a:latin typeface="BNazanin"/>
                <a:cs typeface="Nazanin" panose="00000400000000000000" pitchFamily="2" charset="-78"/>
              </a:rPr>
            </a:br>
            <a:r>
              <a:rPr lang="fa-IR" sz="2400" b="1" dirty="0">
                <a:solidFill>
                  <a:srgbClr val="FF0000"/>
                </a:solidFill>
                <a:latin typeface="BNazanin"/>
                <a:cs typeface="Nazanin" panose="00000400000000000000" pitchFamily="2" charset="-78"/>
              </a:rPr>
              <a:t>اضطراب و درماندگی:</a:t>
            </a:r>
            <a:r>
              <a:rPr lang="fa-IR" sz="1600" b="1" dirty="0">
                <a:solidFill>
                  <a:srgbClr val="212529"/>
                </a:solidFill>
                <a:latin typeface="BNazaninBold"/>
              </a:rPr>
              <a:t/>
            </a:r>
            <a:br>
              <a:rPr lang="fa-IR" sz="1600" b="1" dirty="0">
                <a:solidFill>
                  <a:srgbClr val="212529"/>
                </a:solidFill>
                <a:latin typeface="BNazaninBold"/>
              </a:rPr>
            </a:br>
            <a:r>
              <a:rPr lang="fa-IR" b="1" dirty="0" smtClean="0">
                <a:solidFill>
                  <a:srgbClr val="212529"/>
                </a:solidFill>
                <a:latin typeface="BNazanin"/>
                <a:cs typeface="Nazanin" panose="00000400000000000000" pitchFamily="2" charset="-78"/>
              </a:rPr>
              <a:t>می خواهید </a:t>
            </a:r>
            <a:r>
              <a:rPr lang="fa-IR" b="1" dirty="0">
                <a:solidFill>
                  <a:srgbClr val="212529"/>
                </a:solidFill>
                <a:latin typeface="BNazanin"/>
                <a:cs typeface="Nazanin" panose="00000400000000000000" pitchFamily="2" charset="-78"/>
              </a:rPr>
              <a:t>کمی در مورد ترسها و نگرانیهایتان صحبت کنید؟</a:t>
            </a:r>
            <a:r>
              <a:rPr lang="fa-IR" sz="1600" b="1" dirty="0">
                <a:solidFill>
                  <a:srgbClr val="212529"/>
                </a:solidFill>
                <a:latin typeface="TimesNewRomanPSMT"/>
              </a:rPr>
              <a:t/>
            </a:r>
            <a:br>
              <a:rPr lang="fa-IR" sz="1600" b="1" dirty="0">
                <a:solidFill>
                  <a:srgbClr val="212529"/>
                </a:solidFill>
                <a:latin typeface="TimesNewRomanPSMT"/>
              </a:rPr>
            </a:br>
            <a:r>
              <a:rPr lang="fa-IR" sz="2400" b="1" dirty="0" smtClean="0">
                <a:solidFill>
                  <a:srgbClr val="FF0000"/>
                </a:solidFill>
                <a:latin typeface="BNazanin"/>
                <a:cs typeface="Nazanin" panose="00000400000000000000" pitchFamily="2" charset="-78"/>
              </a:rPr>
              <a:t>احساس </a:t>
            </a:r>
            <a:r>
              <a:rPr lang="fa-IR" sz="2400" b="1" dirty="0">
                <a:solidFill>
                  <a:srgbClr val="FF0000"/>
                </a:solidFill>
                <a:latin typeface="BNazanin"/>
                <a:cs typeface="Nazanin" panose="00000400000000000000" pitchFamily="2" charset="-78"/>
              </a:rPr>
              <a:t>گناه:</a:t>
            </a:r>
            <a:r>
              <a:rPr lang="fa-IR" sz="1600" b="1" dirty="0">
                <a:solidFill>
                  <a:srgbClr val="212529"/>
                </a:solidFill>
                <a:latin typeface="BNazaninBold"/>
              </a:rPr>
              <a:t/>
            </a:r>
            <a:br>
              <a:rPr lang="fa-IR" sz="1600" b="1" dirty="0">
                <a:solidFill>
                  <a:srgbClr val="212529"/>
                </a:solidFill>
                <a:latin typeface="BNazaninBold"/>
              </a:rPr>
            </a:br>
            <a:r>
              <a:rPr lang="fa-IR" b="1" dirty="0">
                <a:solidFill>
                  <a:srgbClr val="212529"/>
                </a:solidFill>
                <a:latin typeface="BNazanin"/>
                <a:cs typeface="Nazanin" panose="00000400000000000000" pitchFamily="2" charset="-78"/>
              </a:rPr>
              <a:t>چه کارهایی برای او انجام </a:t>
            </a:r>
            <a:r>
              <a:rPr lang="fa-IR" b="1" dirty="0" smtClean="0">
                <a:solidFill>
                  <a:srgbClr val="212529"/>
                </a:solidFill>
                <a:latin typeface="BNazanin"/>
                <a:cs typeface="Nazanin" panose="00000400000000000000" pitchFamily="2" charset="-78"/>
              </a:rPr>
              <a:t>دادید ؟ چه کارهایی بود که انجام ندادید و دوست داشتید انجام دهید؟</a:t>
            </a:r>
            <a:endParaRPr lang="fa-IR" b="1" dirty="0">
              <a:solidFill>
                <a:srgbClr val="212529"/>
              </a:solidFill>
              <a:latin typeface="BNazanin"/>
              <a:cs typeface="Nazanin" panose="00000400000000000000" pitchFamily="2" charset="-78"/>
            </a:endParaRPr>
          </a:p>
          <a:p>
            <a:pPr>
              <a:lnSpc>
                <a:spcPct val="150000"/>
              </a:lnSpc>
            </a:pPr>
            <a:r>
              <a:rPr lang="fa-IR" sz="2400" b="1" dirty="0">
                <a:solidFill>
                  <a:srgbClr val="FF0000"/>
                </a:solidFill>
                <a:latin typeface="BNazanin"/>
                <a:cs typeface="Nazanin" panose="00000400000000000000" pitchFamily="2" charset="-78"/>
              </a:rPr>
              <a:t>دلتنگی:</a:t>
            </a:r>
            <a:r>
              <a:rPr lang="fa-IR" sz="1600" b="1" dirty="0">
                <a:solidFill>
                  <a:srgbClr val="212529"/>
                </a:solidFill>
                <a:latin typeface="BNazaninBold"/>
              </a:rPr>
              <a:t/>
            </a:r>
            <a:br>
              <a:rPr lang="fa-IR" sz="1600" b="1" dirty="0">
                <a:solidFill>
                  <a:srgbClr val="212529"/>
                </a:solidFill>
                <a:latin typeface="BNazaninBold"/>
              </a:rPr>
            </a:br>
            <a:r>
              <a:rPr lang="fa-IR" b="1" dirty="0">
                <a:solidFill>
                  <a:srgbClr val="212529"/>
                </a:solidFill>
                <a:latin typeface="BNazanin"/>
                <a:cs typeface="Nazanin" panose="00000400000000000000" pitchFamily="2" charset="-78"/>
              </a:rPr>
              <a:t>چه چیزی در مورد او شما را دلتنگ </a:t>
            </a:r>
            <a:r>
              <a:rPr lang="fa-IR" b="1" dirty="0" smtClean="0">
                <a:solidFill>
                  <a:srgbClr val="212529"/>
                </a:solidFill>
                <a:latin typeface="BNazanin"/>
                <a:cs typeface="Nazanin" panose="00000400000000000000" pitchFamily="2" charset="-78"/>
              </a:rPr>
              <a:t>می کند</a:t>
            </a:r>
            <a:r>
              <a:rPr lang="fa-IR" b="1" dirty="0">
                <a:solidFill>
                  <a:srgbClr val="212529"/>
                </a:solidFill>
                <a:latin typeface="BNazanin"/>
                <a:cs typeface="Nazanin" panose="00000400000000000000" pitchFamily="2" charset="-78"/>
              </a:rPr>
              <a:t>؟ </a:t>
            </a:r>
            <a:r>
              <a:rPr lang="fa-IR" b="1" dirty="0" smtClean="0">
                <a:solidFill>
                  <a:srgbClr val="212529"/>
                </a:solidFill>
                <a:latin typeface="BNazanin"/>
                <a:cs typeface="Nazanin" panose="00000400000000000000" pitchFamily="2" charset="-78"/>
              </a:rPr>
              <a:t>برای </a:t>
            </a:r>
            <a:r>
              <a:rPr lang="fa-IR" b="1" dirty="0">
                <a:solidFill>
                  <a:srgbClr val="212529"/>
                </a:solidFill>
                <a:latin typeface="BNazanin"/>
                <a:cs typeface="Nazanin" panose="00000400000000000000" pitchFamily="2" charset="-78"/>
              </a:rPr>
              <a:t>چه چیزی در او دلتنگ </a:t>
            </a:r>
            <a:r>
              <a:rPr lang="fa-IR" b="1" dirty="0" smtClean="0">
                <a:solidFill>
                  <a:srgbClr val="212529"/>
                </a:solidFill>
                <a:latin typeface="BNazanin"/>
                <a:cs typeface="Nazanin" panose="00000400000000000000" pitchFamily="2" charset="-78"/>
              </a:rPr>
              <a:t>نمی شوید</a:t>
            </a:r>
            <a:r>
              <a:rPr lang="fa-IR" b="1" dirty="0">
                <a:solidFill>
                  <a:srgbClr val="212529"/>
                </a:solidFill>
                <a:latin typeface="BNazanin"/>
                <a:cs typeface="Nazanin" panose="00000400000000000000" pitchFamily="2" charset="-78"/>
              </a:rPr>
              <a:t>؟ </a:t>
            </a:r>
            <a:endParaRPr lang="fa-IR" sz="1400" dirty="0"/>
          </a:p>
        </p:txBody>
      </p:sp>
    </p:spTree>
    <p:extLst>
      <p:ext uri="{BB962C8B-B14F-4D97-AF65-F5344CB8AC3E}">
        <p14:creationId xmlns:p14="http://schemas.microsoft.com/office/powerpoint/2010/main" val="366595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233017"/>
            <a:ext cx="11530818" cy="6463308"/>
          </a:xfrm>
          <a:prstGeom prst="rect">
            <a:avLst/>
          </a:prstGeom>
        </p:spPr>
        <p:txBody>
          <a:bodyPr wrap="square">
            <a:spAutoFit/>
          </a:bodyPr>
          <a:lstStyle/>
          <a:p>
            <a:endParaRPr lang="fa-IR" dirty="0">
              <a:solidFill>
                <a:srgbClr val="212529"/>
              </a:solidFill>
              <a:latin typeface="BNazanin"/>
            </a:endParaRPr>
          </a:p>
          <a:p>
            <a:pPr marL="342900" indent="-342900">
              <a:buFont typeface="Wingdings" panose="05000000000000000000" pitchFamily="2" charset="2"/>
              <a:buChar char="q"/>
            </a:pPr>
            <a:r>
              <a:rPr lang="fa-IR" sz="2400" b="1" dirty="0">
                <a:solidFill>
                  <a:srgbClr val="FF0000"/>
                </a:solidFill>
                <a:latin typeface="BNazanin"/>
                <a:cs typeface="Nazanin" panose="00000400000000000000" pitchFamily="2" charset="-78"/>
              </a:rPr>
              <a:t>ادامه شرح جلسه اول</a:t>
            </a:r>
          </a:p>
          <a:p>
            <a:endParaRPr lang="fa-IR" b="1" dirty="0" smtClean="0">
              <a:solidFill>
                <a:srgbClr val="212529"/>
              </a:solidFill>
              <a:latin typeface="BNazaninBold"/>
            </a:endParaRPr>
          </a:p>
          <a:p>
            <a:pPr marL="285750" indent="-285750">
              <a:buFont typeface="Wingdings" panose="05000000000000000000" pitchFamily="2" charset="2"/>
              <a:buChar char="v"/>
            </a:pPr>
            <a:r>
              <a:rPr lang="fa-IR" sz="2400" b="1" dirty="0">
                <a:solidFill>
                  <a:srgbClr val="FF0000"/>
                </a:solidFill>
                <a:latin typeface="BNazanin"/>
                <a:cs typeface="Nazanin" panose="00000400000000000000" pitchFamily="2" charset="-78"/>
              </a:rPr>
              <a:t>جمع بندی و ارائه تکلیف:</a:t>
            </a:r>
          </a:p>
          <a:p>
            <a:pPr>
              <a:lnSpc>
                <a:spcPct val="150000"/>
              </a:lnSpc>
            </a:pPr>
            <a:r>
              <a:rPr lang="fa-IR" b="1" dirty="0">
                <a:solidFill>
                  <a:srgbClr val="212529"/>
                </a:solidFill>
                <a:latin typeface="BNazanin"/>
                <a:cs typeface="Nazanin" panose="00000400000000000000" pitchFamily="2" charset="-78"/>
              </a:rPr>
              <a:t>"تو امروز در مورد احساساتت نسبت به اتفاقی که برایت افتاده است و کسی که از دست داده ای (اسم یا نسبت فرد ذکر شود: مادرت، پدرت،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صحبت کردی و فکر </a:t>
            </a:r>
            <a:r>
              <a:rPr lang="fa-IR" b="1" dirty="0" smtClean="0">
                <a:solidFill>
                  <a:srgbClr val="212529"/>
                </a:solidFill>
                <a:latin typeface="BNazanin"/>
                <a:cs typeface="Nazanin" panose="00000400000000000000" pitchFamily="2" charset="-78"/>
              </a:rPr>
              <a:t>می کنم </a:t>
            </a:r>
            <a:r>
              <a:rPr lang="fa-IR" b="1" dirty="0">
                <a:solidFill>
                  <a:srgbClr val="212529"/>
                </a:solidFill>
                <a:latin typeface="BNazanin"/>
                <a:cs typeface="Nazanin" panose="00000400000000000000" pitchFamily="2" charset="-78"/>
              </a:rPr>
              <a:t>من متوجه شدت ناراحتی و احساساتی که در حال حاضر تجربه </a:t>
            </a:r>
            <a:r>
              <a:rPr lang="fa-IR" b="1" dirty="0" smtClean="0">
                <a:solidFill>
                  <a:srgbClr val="212529"/>
                </a:solidFill>
                <a:latin typeface="BNazanin"/>
                <a:cs typeface="Nazanin" panose="00000400000000000000" pitchFamily="2" charset="-78"/>
              </a:rPr>
              <a:t>می کنی </a:t>
            </a:r>
            <a:r>
              <a:rPr lang="fa-IR" b="1" dirty="0">
                <a:solidFill>
                  <a:srgbClr val="212529"/>
                </a:solidFill>
                <a:latin typeface="BNazanin"/>
                <a:cs typeface="Nazanin" panose="00000400000000000000" pitchFamily="2" charset="-78"/>
              </a:rPr>
              <a:t>شدم. حالا که با هیجانهایت آشنا تر شده ای </a:t>
            </a:r>
            <a:r>
              <a:rPr lang="fa-IR" b="1" dirty="0" smtClean="0">
                <a:solidFill>
                  <a:srgbClr val="212529"/>
                </a:solidFill>
                <a:latin typeface="BNazanin"/>
                <a:cs typeface="Nazanin" panose="00000400000000000000" pitchFamily="2" charset="-78"/>
              </a:rPr>
              <a:t>میتوانی </a:t>
            </a:r>
            <a:r>
              <a:rPr lang="fa-IR" b="1" dirty="0">
                <a:solidFill>
                  <a:srgbClr val="212529"/>
                </a:solidFill>
                <a:latin typeface="BNazanin"/>
                <a:cs typeface="Nazanin" panose="00000400000000000000" pitchFamily="2" charset="-78"/>
              </a:rPr>
              <a:t>در طول هفته احساسات و افکاری که تجربه </a:t>
            </a:r>
            <a:r>
              <a:rPr lang="fa-IR" b="1" dirty="0" smtClean="0">
                <a:solidFill>
                  <a:srgbClr val="212529"/>
                </a:solidFill>
                <a:latin typeface="BNazanin"/>
                <a:cs typeface="Nazanin" panose="00000400000000000000" pitchFamily="2" charset="-78"/>
              </a:rPr>
              <a:t>می کنی </a:t>
            </a:r>
            <a:r>
              <a:rPr lang="fa-IR" b="1" dirty="0">
                <a:solidFill>
                  <a:srgbClr val="212529"/>
                </a:solidFill>
                <a:latin typeface="BNazanin"/>
                <a:cs typeface="Nazanin" panose="00000400000000000000" pitchFamily="2" charset="-78"/>
              </a:rPr>
              <a:t>را یادداشت کنی یا احساساتت را به شکل تصاویر رسم کنی یا عکسهای وی را در یک </a:t>
            </a:r>
            <a:r>
              <a:rPr lang="fa-IR" b="1" dirty="0" smtClean="0">
                <a:solidFill>
                  <a:srgbClr val="212529"/>
                </a:solidFill>
                <a:latin typeface="BNazanin"/>
                <a:cs typeface="Nazanin" panose="00000400000000000000" pitchFamily="2" charset="-78"/>
              </a:rPr>
              <a:t>قاب بچسبانی</a:t>
            </a:r>
            <a:r>
              <a:rPr lang="fa-IR" b="1" dirty="0">
                <a:solidFill>
                  <a:srgbClr val="212529"/>
                </a:solidFill>
                <a:latin typeface="BNazanin"/>
                <a:cs typeface="Nazanin" panose="00000400000000000000" pitchFamily="2" charset="-78"/>
              </a:rPr>
              <a:t>. تا در جلسه بعد در مورد آنها صحبت کنیم. این کار به ما کمک </a:t>
            </a:r>
            <a:r>
              <a:rPr lang="fa-IR" b="1" dirty="0" smtClean="0">
                <a:solidFill>
                  <a:srgbClr val="212529"/>
                </a:solidFill>
                <a:latin typeface="BNazanin"/>
                <a:cs typeface="Nazanin" panose="00000400000000000000" pitchFamily="2" charset="-78"/>
              </a:rPr>
              <a:t>می کند </a:t>
            </a:r>
            <a:r>
              <a:rPr lang="fa-IR" b="1" dirty="0">
                <a:solidFill>
                  <a:srgbClr val="212529"/>
                </a:solidFill>
                <a:latin typeface="BNazanin"/>
                <a:cs typeface="Nazanin" panose="00000400000000000000" pitchFamily="2" charset="-78"/>
              </a:rPr>
              <a:t>جلسات را بهتر جلو ببریم»</a:t>
            </a:r>
            <a:r>
              <a:rPr lang="fa-IR" sz="1600" b="1" dirty="0">
                <a:solidFill>
                  <a:srgbClr val="212529"/>
                </a:solidFill>
                <a:latin typeface="BNazanin"/>
              </a:rPr>
              <a:t/>
            </a:r>
            <a:br>
              <a:rPr lang="fa-IR" sz="1600" b="1" dirty="0">
                <a:solidFill>
                  <a:srgbClr val="212529"/>
                </a:solidFill>
                <a:latin typeface="BNazanin"/>
              </a:rPr>
            </a:br>
            <a:endParaRPr lang="fa-IR" sz="1600" b="1" dirty="0" smtClean="0">
              <a:solidFill>
                <a:srgbClr val="212529"/>
              </a:solidFill>
              <a:latin typeface="BNazanin"/>
            </a:endParaRPr>
          </a:p>
          <a:p>
            <a:pPr marL="285750" indent="-285750">
              <a:lnSpc>
                <a:spcPct val="150000"/>
              </a:lnSpc>
              <a:buFont typeface="Wingdings" panose="05000000000000000000" pitchFamily="2" charset="2"/>
              <a:buChar char="v"/>
            </a:pPr>
            <a:r>
              <a:rPr lang="fa-IR" sz="2400" b="1" dirty="0">
                <a:solidFill>
                  <a:srgbClr val="FF0000"/>
                </a:solidFill>
                <a:latin typeface="BNazanin"/>
                <a:cs typeface="Nazanin" panose="00000400000000000000" pitchFamily="2" charset="-78"/>
              </a:rPr>
              <a:t>فعالیتهای پیشنهادی در طول هفته :</a:t>
            </a:r>
            <a:r>
              <a:rPr lang="fa-IR" dirty="0">
                <a:solidFill>
                  <a:srgbClr val="212529"/>
                </a:solidFill>
                <a:latin typeface="BNazaninBold"/>
              </a:rPr>
              <a:t/>
            </a:r>
            <a:br>
              <a:rPr lang="fa-IR" dirty="0">
                <a:solidFill>
                  <a:srgbClr val="212529"/>
                </a:solidFill>
                <a:latin typeface="BNazaninBold"/>
              </a:rPr>
            </a:br>
            <a:r>
              <a:rPr lang="fa-IR" b="1" dirty="0">
                <a:solidFill>
                  <a:srgbClr val="212529"/>
                </a:solidFill>
                <a:latin typeface="BNazanin"/>
                <a:cs typeface="Nazanin" panose="00000400000000000000" pitchFamily="2" charset="-78"/>
              </a:rPr>
              <a:t>دیدار از </a:t>
            </a:r>
            <a:r>
              <a:rPr lang="fa-IR" b="1" dirty="0" smtClean="0">
                <a:solidFill>
                  <a:srgbClr val="212529"/>
                </a:solidFill>
                <a:latin typeface="BNazanin"/>
                <a:cs typeface="Nazanin" panose="00000400000000000000" pitchFamily="2" charset="-78"/>
              </a:rPr>
              <a:t>مزار متوفا</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برگزاری مراسم سوگواری به تنهایی یا همراه با خانواده نزدیک که در یک محل زندگی </a:t>
            </a:r>
            <a:r>
              <a:rPr lang="fa-IR" b="1" dirty="0" smtClean="0">
                <a:solidFill>
                  <a:srgbClr val="212529"/>
                </a:solidFill>
                <a:latin typeface="BNazanin"/>
                <a:cs typeface="Nazanin" panose="00000400000000000000" pitchFamily="2" charset="-78"/>
              </a:rPr>
              <a:t>می کنند</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صحبت کردن در مورد متوفا با افراد خانواده و پرداختن به خاطرات وی</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توجه به هیجانهایی که فرد در طول روز یا شب تجربه </a:t>
            </a:r>
            <a:r>
              <a:rPr lang="fa-IR" b="1" dirty="0" smtClean="0">
                <a:solidFill>
                  <a:srgbClr val="212529"/>
                </a:solidFill>
                <a:latin typeface="BNazanin"/>
                <a:cs typeface="Nazanin" panose="00000400000000000000" pitchFamily="2" charset="-78"/>
              </a:rPr>
              <a:t>می کند</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یادداشت برداری و نوشتن هیجانات تجربه شده در دفترچه خاطرات</a:t>
            </a:r>
            <a:r>
              <a:rPr lang="fa-IR" dirty="0">
                <a:solidFill>
                  <a:srgbClr val="212529"/>
                </a:solidFill>
                <a:latin typeface="BNazanin"/>
              </a:rPr>
              <a:t/>
            </a:r>
            <a:br>
              <a:rPr lang="fa-IR" dirty="0">
                <a:solidFill>
                  <a:srgbClr val="212529"/>
                </a:solidFill>
                <a:latin typeface="BNazanin"/>
              </a:rPr>
            </a:br>
            <a:endParaRPr lang="fa-IR" dirty="0"/>
          </a:p>
        </p:txBody>
      </p:sp>
    </p:spTree>
    <p:extLst>
      <p:ext uri="{BB962C8B-B14F-4D97-AF65-F5344CB8AC3E}">
        <p14:creationId xmlns:p14="http://schemas.microsoft.com/office/powerpoint/2010/main" val="198143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17" y="154745"/>
            <a:ext cx="10325686" cy="6485206"/>
          </a:xfrm>
          <a:prstGeom prst="rect">
            <a:avLst/>
          </a:prstGeom>
        </p:spPr>
      </p:pic>
    </p:spTree>
    <p:extLst>
      <p:ext uri="{BB962C8B-B14F-4D97-AF65-F5344CB8AC3E}">
        <p14:creationId xmlns:p14="http://schemas.microsoft.com/office/powerpoint/2010/main" val="52714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114" y="1158132"/>
            <a:ext cx="10846191" cy="5216813"/>
          </a:xfrm>
          <a:prstGeom prst="rect">
            <a:avLst/>
          </a:prstGeom>
        </p:spPr>
        <p:txBody>
          <a:bodyPr wrap="square">
            <a:spAutoFit/>
          </a:bodyPr>
          <a:lstStyle/>
          <a:p>
            <a:pPr>
              <a:lnSpc>
                <a:spcPct val="150000"/>
              </a:lnSpc>
            </a:pPr>
            <a:r>
              <a:rPr lang="fa-IR" sz="2400" b="1" dirty="0" smtClean="0">
                <a:solidFill>
                  <a:srgbClr val="FF0000"/>
                </a:solidFill>
                <a:latin typeface="BNazanin"/>
                <a:cs typeface="Nazanin" panose="00000400000000000000" pitchFamily="2" charset="-78"/>
              </a:rPr>
              <a:t>تکنیکهای </a:t>
            </a:r>
            <a:r>
              <a:rPr lang="fa-IR" sz="2400" b="1" dirty="0">
                <a:solidFill>
                  <a:srgbClr val="FF0000"/>
                </a:solidFill>
                <a:latin typeface="BNazanin"/>
                <a:cs typeface="Nazanin" panose="00000400000000000000" pitchFamily="2" charset="-78"/>
              </a:rPr>
              <a:t>مورد استفاده: </a:t>
            </a:r>
            <a:r>
              <a:rPr lang="fa-IR" sz="2000" b="1" dirty="0">
                <a:solidFill>
                  <a:srgbClr val="212529"/>
                </a:solidFill>
                <a:latin typeface="BNazanin"/>
                <a:cs typeface="Nazanin" panose="00000400000000000000" pitchFamily="2" charset="-78"/>
              </a:rPr>
              <a:t>بررسی تکالیف جلسه قبل، آموزش شیوه های مقابله ای سالم، آموزش مهارتهای تنظیم </a:t>
            </a:r>
            <a:r>
              <a:rPr lang="fa-IR" sz="2000" b="1" dirty="0" smtClean="0">
                <a:solidFill>
                  <a:srgbClr val="212529"/>
                </a:solidFill>
                <a:latin typeface="BNazanin"/>
                <a:cs typeface="Nazanin" panose="00000400000000000000" pitchFamily="2" charset="-78"/>
              </a:rPr>
              <a:t>هیجانی</a:t>
            </a:r>
          </a:p>
          <a:p>
            <a:pPr>
              <a:lnSpc>
                <a:spcPct val="150000"/>
              </a:lnSpc>
            </a:pPr>
            <a:r>
              <a:rPr lang="fa-IR" sz="2000" b="1" dirty="0">
                <a:solidFill>
                  <a:srgbClr val="212529"/>
                </a:solidFill>
                <a:latin typeface="BNazanin"/>
                <a:cs typeface="Nazanin" panose="00000400000000000000" pitchFamily="2" charset="-78"/>
              </a:rPr>
              <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شیوه های مقابله ای </a:t>
            </a:r>
            <a:r>
              <a:rPr lang="fa-IR" sz="2000" b="1" dirty="0" smtClean="0">
                <a:solidFill>
                  <a:srgbClr val="212529"/>
                </a:solidFill>
                <a:latin typeface="BNazanin"/>
                <a:cs typeface="Nazanin" panose="00000400000000000000" pitchFamily="2" charset="-78"/>
              </a:rPr>
              <a:t>دو دسته اند: هیجان مدار، مسئله مدار</a:t>
            </a:r>
          </a:p>
          <a:p>
            <a:pPr>
              <a:lnSpc>
                <a:spcPct val="150000"/>
              </a:lnSpc>
            </a:pPr>
            <a:r>
              <a:rPr lang="fa-IR" sz="2000" b="1" dirty="0" smtClean="0">
                <a:solidFill>
                  <a:srgbClr val="212529"/>
                </a:solidFill>
                <a:latin typeface="BNazanin"/>
                <a:cs typeface="Nazanin" panose="00000400000000000000" pitchFamily="2" charset="-78"/>
              </a:rPr>
              <a:t>مقابله های هیجان مدار خود دسته اند: فعال و نافعال</a:t>
            </a:r>
          </a:p>
          <a:p>
            <a:pPr>
              <a:lnSpc>
                <a:spcPct val="150000"/>
              </a:lnSpc>
            </a:pPr>
            <a:endParaRPr lang="fa-IR" sz="2000" b="1" dirty="0" smtClean="0">
              <a:solidFill>
                <a:srgbClr val="212529"/>
              </a:solidFill>
              <a:latin typeface="BNazanin"/>
              <a:cs typeface="Nazanin" panose="00000400000000000000" pitchFamily="2" charset="-78"/>
            </a:endParaRPr>
          </a:p>
          <a:p>
            <a:pPr>
              <a:lnSpc>
                <a:spcPct val="150000"/>
              </a:lnSpc>
            </a:pPr>
            <a:r>
              <a:rPr lang="fa-IR" sz="2000" b="1" dirty="0" smtClean="0">
                <a:solidFill>
                  <a:srgbClr val="212529"/>
                </a:solidFill>
                <a:latin typeface="BNazanin"/>
                <a:cs typeface="Nazanin" panose="00000400000000000000" pitchFamily="2" charset="-78"/>
              </a:rPr>
              <a:t>شیوه </a:t>
            </a:r>
            <a:r>
              <a:rPr lang="fa-IR" sz="2000" b="1" dirty="0">
                <a:solidFill>
                  <a:srgbClr val="212529"/>
                </a:solidFill>
                <a:latin typeface="BNazanin"/>
                <a:cs typeface="Nazanin" panose="00000400000000000000" pitchFamily="2" charset="-78"/>
              </a:rPr>
              <a:t>های هیجانی فعال </a:t>
            </a:r>
            <a:r>
              <a:rPr lang="fa-IR" sz="2000" b="1" dirty="0" smtClean="0">
                <a:solidFill>
                  <a:srgbClr val="212529"/>
                </a:solidFill>
                <a:latin typeface="BNazanin"/>
                <a:cs typeface="Nazanin" panose="00000400000000000000" pitchFamily="2" charset="-78"/>
              </a:rPr>
              <a:t>سوگواری</a:t>
            </a:r>
            <a:r>
              <a:rPr lang="fa-IR" sz="2000" b="1" dirty="0">
                <a:solidFill>
                  <a:srgbClr val="212529"/>
                </a:solidFill>
                <a:latin typeface="BNazanin"/>
                <a:cs typeface="Nazanin" panose="00000400000000000000" pitchFamily="2" charset="-78"/>
              </a:rPr>
              <a:t>، قالب بندی مجدد، معنا بخشیدن مجدد به زندگی، استفاده از مهارتهای تنظیم هیجانی و توانایی پذیرش حمایت اجتماعی را شامل </a:t>
            </a:r>
            <a:r>
              <a:rPr lang="fa-IR" sz="2000" b="1" dirty="0" smtClean="0">
                <a:solidFill>
                  <a:srgbClr val="212529"/>
                </a:solidFill>
                <a:latin typeface="BNazanin"/>
                <a:cs typeface="Nazanin" panose="00000400000000000000" pitchFamily="2" charset="-78"/>
              </a:rPr>
              <a:t>می شوند</a:t>
            </a:r>
            <a:r>
              <a:rPr lang="fa-IR" sz="2000" b="1" dirty="0">
                <a:solidFill>
                  <a:srgbClr val="212529"/>
                </a:solidFill>
                <a:latin typeface="BNazanin"/>
                <a:cs typeface="Nazanin" panose="00000400000000000000" pitchFamily="2" charset="-78"/>
              </a:rPr>
              <a:t>.</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شیوه های هیجانی </a:t>
            </a:r>
            <a:r>
              <a:rPr lang="fa-IR" sz="2000" b="1" dirty="0" smtClean="0">
                <a:solidFill>
                  <a:srgbClr val="212529"/>
                </a:solidFill>
                <a:latin typeface="BNazanin"/>
                <a:cs typeface="Nazanin" panose="00000400000000000000" pitchFamily="2" charset="-78"/>
              </a:rPr>
              <a:t>نافعال (دوری </a:t>
            </a:r>
            <a:r>
              <a:rPr lang="fa-IR" sz="2000" b="1" dirty="0">
                <a:solidFill>
                  <a:srgbClr val="212529"/>
                </a:solidFill>
                <a:latin typeface="BNazanin"/>
                <a:cs typeface="Nazanin" panose="00000400000000000000" pitchFamily="2" charset="-78"/>
              </a:rPr>
              <a:t>گزین و </a:t>
            </a:r>
            <a:r>
              <a:rPr lang="fa-IR" sz="2000" b="1" dirty="0" smtClean="0">
                <a:solidFill>
                  <a:srgbClr val="212529"/>
                </a:solidFill>
                <a:latin typeface="BNazanin"/>
                <a:cs typeface="Nazanin" panose="00000400000000000000" pitchFamily="2" charset="-78"/>
              </a:rPr>
              <a:t>اجتنابی) </a:t>
            </a:r>
            <a:r>
              <a:rPr lang="fa-IR" sz="2000" b="1" dirty="0">
                <a:solidFill>
                  <a:srgbClr val="212529"/>
                </a:solidFill>
                <a:latin typeface="BNazanin"/>
                <a:cs typeface="Nazanin" panose="00000400000000000000" pitchFamily="2" charset="-78"/>
              </a:rPr>
              <a:t>شامل سرزنش، پرت کردن حواس، انکار، انزوای اجتماعی، سوء مصرف مواد، الکل و </a:t>
            </a:r>
            <a:r>
              <a:rPr lang="fa-IR" sz="2000" b="1" dirty="0" smtClean="0">
                <a:solidFill>
                  <a:srgbClr val="212529"/>
                </a:solidFill>
                <a:latin typeface="BNazanin"/>
                <a:cs typeface="Nazanin" panose="00000400000000000000" pitchFamily="2" charset="-78"/>
              </a:rPr>
              <a:t>دارو می شود که </a:t>
            </a:r>
            <a:r>
              <a:rPr lang="fa-IR" sz="2000" b="1" dirty="0">
                <a:solidFill>
                  <a:srgbClr val="212529"/>
                </a:solidFill>
                <a:latin typeface="BNazanin"/>
                <a:cs typeface="Nazanin" panose="00000400000000000000" pitchFamily="2" charset="-78"/>
              </a:rPr>
              <a:t>ممکن است در کوتاه مدت رنج ناشی از سوگ را کاهش دهند اما در نهایت فرایند سوگ را طولانی کرده و موجب آسیبهای ثانویه به فرد </a:t>
            </a:r>
            <a:r>
              <a:rPr lang="fa-IR" sz="2000" b="1" dirty="0" smtClean="0">
                <a:solidFill>
                  <a:srgbClr val="212529"/>
                </a:solidFill>
                <a:latin typeface="BNazanin"/>
                <a:cs typeface="Nazanin" panose="00000400000000000000" pitchFamily="2" charset="-78"/>
              </a:rPr>
              <a:t>می شوند.</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endParaRPr lang="fa-IR" b="1" dirty="0">
              <a:solidFill>
                <a:srgbClr val="212529"/>
              </a:solidFill>
              <a:latin typeface="BNazanin"/>
              <a:cs typeface="Nazanin" panose="00000400000000000000" pitchFamily="2" charset="-78"/>
            </a:endParaRPr>
          </a:p>
        </p:txBody>
      </p:sp>
      <p:sp>
        <p:nvSpPr>
          <p:cNvPr id="2" name="Rectangle 1"/>
          <p:cNvSpPr/>
          <p:nvPr/>
        </p:nvSpPr>
        <p:spPr>
          <a:xfrm>
            <a:off x="8632827" y="276050"/>
            <a:ext cx="2478564" cy="523220"/>
          </a:xfrm>
          <a:prstGeom prst="rect">
            <a:avLst/>
          </a:prstGeom>
        </p:spPr>
        <p:txBody>
          <a:bodyPr wrap="none">
            <a:spAutoFit/>
          </a:bodyPr>
          <a:lstStyle/>
          <a:p>
            <a:pPr marL="342900" indent="-342900">
              <a:buFont typeface="Wingdings" panose="05000000000000000000" pitchFamily="2" charset="2"/>
              <a:buChar char="q"/>
            </a:pPr>
            <a:r>
              <a:rPr lang="fa-IR" sz="2800" b="1" dirty="0">
                <a:solidFill>
                  <a:srgbClr val="FF0000"/>
                </a:solidFill>
                <a:latin typeface="BNazanin"/>
                <a:cs typeface="Nazanin" panose="00000400000000000000" pitchFamily="2" charset="-78"/>
              </a:rPr>
              <a:t>شرح جلسه دوم</a:t>
            </a:r>
          </a:p>
        </p:txBody>
      </p:sp>
    </p:spTree>
    <p:extLst>
      <p:ext uri="{BB962C8B-B14F-4D97-AF65-F5344CB8AC3E}">
        <p14:creationId xmlns:p14="http://schemas.microsoft.com/office/powerpoint/2010/main" val="126068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422" y="686364"/>
            <a:ext cx="11437034" cy="5262979"/>
          </a:xfrm>
          <a:prstGeom prst="rect">
            <a:avLst/>
          </a:prstGeom>
        </p:spPr>
        <p:txBody>
          <a:bodyPr wrap="square">
            <a:spAutoFit/>
          </a:bodyPr>
          <a:lstStyle/>
          <a:p>
            <a:pPr marL="342900" indent="-342900">
              <a:lnSpc>
                <a:spcPct val="200000"/>
              </a:lnSpc>
              <a:buFont typeface="Wingdings" panose="05000000000000000000" pitchFamily="2" charset="2"/>
              <a:buChar char="q"/>
            </a:pPr>
            <a:r>
              <a:rPr lang="fa-IR" sz="2400" b="1" dirty="0">
                <a:solidFill>
                  <a:srgbClr val="FF0000"/>
                </a:solidFill>
                <a:latin typeface="BNazanin"/>
                <a:cs typeface="Nazanin" panose="00000400000000000000" pitchFamily="2" charset="-78"/>
              </a:rPr>
              <a:t>پرسشهایی که به مراجع کمک میکند شیوه های مقابله ای خود با سوگ را شناسایی کند :</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هنگامیکه تحت فشار و دلتنگی قرار </a:t>
            </a:r>
            <a:r>
              <a:rPr lang="fa-IR" b="1" dirty="0" smtClean="0">
                <a:solidFill>
                  <a:srgbClr val="212529"/>
                </a:solidFill>
                <a:latin typeface="BNazanin"/>
                <a:cs typeface="Nazanin" panose="00000400000000000000" pitchFamily="2" charset="-78"/>
              </a:rPr>
              <a:t>می گیرید </a:t>
            </a:r>
            <a:r>
              <a:rPr lang="fa-IR" b="1" dirty="0">
                <a:solidFill>
                  <a:srgbClr val="212529"/>
                </a:solidFill>
                <a:latin typeface="BNazanin"/>
                <a:cs typeface="Nazanin" panose="00000400000000000000" pitchFamily="2" charset="-78"/>
              </a:rPr>
              <a:t>معمولا چطور خودتان را آرام </a:t>
            </a:r>
            <a:r>
              <a:rPr lang="fa-IR" b="1" dirty="0" smtClean="0">
                <a:solidFill>
                  <a:srgbClr val="212529"/>
                </a:solidFill>
                <a:latin typeface="BNazanin"/>
                <a:cs typeface="Nazanin" panose="00000400000000000000" pitchFamily="2" charset="-78"/>
              </a:rPr>
              <a:t>می کنید</a:t>
            </a:r>
            <a:r>
              <a:rPr lang="fa-IR" b="1" dirty="0">
                <a:solidFill>
                  <a:srgbClr val="212529"/>
                </a:solidFill>
                <a:latin typeface="BNazanin"/>
                <a:cs typeface="Nazanin" panose="00000400000000000000" pitchFamily="2" charset="-78"/>
              </a:rPr>
              <a:t>؟ (مصرف مواد، الکل و داروی بدون تجویز پزشک </a:t>
            </a:r>
            <a:r>
              <a:rPr lang="fa-IR" b="1" dirty="0" smtClean="0">
                <a:solidFill>
                  <a:srgbClr val="212529"/>
                </a:solidFill>
                <a:latin typeface="BNazanin"/>
                <a:cs typeface="Nazanin" panose="00000400000000000000" pitchFamily="2" charset="-78"/>
              </a:rPr>
              <a:t>و...)</a:t>
            </a:r>
            <a:endParaRPr lang="fa-IR" b="1" dirty="0">
              <a:solidFill>
                <a:srgbClr val="212529"/>
              </a:solidFill>
              <a:latin typeface="BNazanin"/>
              <a:cs typeface="Nazanin" panose="00000400000000000000" pitchFamily="2" charset="-78"/>
            </a:endParaRP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بعضی افراد هنگام دلتنگی با کسی صحبت </a:t>
            </a:r>
            <a:r>
              <a:rPr lang="fa-IR" b="1" dirty="0" smtClean="0">
                <a:solidFill>
                  <a:srgbClr val="212529"/>
                </a:solidFill>
                <a:latin typeface="BNazanin"/>
                <a:cs typeface="Nazanin" panose="00000400000000000000" pitchFamily="2" charset="-78"/>
              </a:rPr>
              <a:t>می کنند</a:t>
            </a:r>
            <a:r>
              <a:rPr lang="fa-IR" b="1" dirty="0">
                <a:solidFill>
                  <a:srgbClr val="212529"/>
                </a:solidFill>
                <a:latin typeface="BNazanin"/>
                <a:cs typeface="Nazanin" panose="00000400000000000000" pitchFamily="2" charset="-78"/>
              </a:rPr>
              <a:t>. شما کسی را دارید تا هنگام ناراحتی با او صحبت کنید؟</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در اطراف شما کسانی هستند که بخواهند به شما کمک کنند؟</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اگر اطرافیان شما بخواهند به شما کمک کنند آیا کمک آنها را قبول </a:t>
            </a:r>
            <a:r>
              <a:rPr lang="fa-IR" b="1" dirty="0" smtClean="0">
                <a:solidFill>
                  <a:srgbClr val="212529"/>
                </a:solidFill>
                <a:latin typeface="BNazanin"/>
                <a:cs typeface="Nazanin" panose="00000400000000000000" pitchFamily="2" charset="-78"/>
              </a:rPr>
              <a:t>می کنید</a:t>
            </a:r>
            <a:r>
              <a:rPr lang="fa-IR" b="1" dirty="0">
                <a:solidFill>
                  <a:srgbClr val="212529"/>
                </a:solidFill>
                <a:latin typeface="BNazanin"/>
                <a:cs typeface="Nazanin" panose="00000400000000000000" pitchFamily="2" charset="-78"/>
              </a:rPr>
              <a:t>؟</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آیا با او(متوفا) در خلوت خود صحبت </a:t>
            </a:r>
            <a:r>
              <a:rPr lang="fa-IR" b="1" dirty="0" smtClean="0">
                <a:solidFill>
                  <a:srgbClr val="212529"/>
                </a:solidFill>
                <a:latin typeface="BNazanin"/>
                <a:cs typeface="Nazanin" panose="00000400000000000000" pitchFamily="2" charset="-78"/>
              </a:rPr>
              <a:t>می کنید</a:t>
            </a:r>
            <a:r>
              <a:rPr lang="fa-IR" b="1" dirty="0">
                <a:solidFill>
                  <a:srgbClr val="212529"/>
                </a:solidFill>
                <a:latin typeface="BNazanin"/>
                <a:cs typeface="Nazanin" panose="00000400000000000000" pitchFamily="2" charset="-78"/>
              </a:rPr>
              <a:t>؟ (محتوای گفتگو مورد بررسی قرار </a:t>
            </a:r>
            <a:r>
              <a:rPr lang="fa-IR" b="1" dirty="0" smtClean="0">
                <a:solidFill>
                  <a:srgbClr val="212529"/>
                </a:solidFill>
                <a:latin typeface="BNazanin"/>
                <a:cs typeface="Nazanin" panose="00000400000000000000" pitchFamily="2" charset="-78"/>
              </a:rPr>
              <a:t>می گیرد</a:t>
            </a:r>
            <a:r>
              <a:rPr lang="fa-IR" b="1" dirty="0">
                <a:solidFill>
                  <a:srgbClr val="212529"/>
                </a:solidFill>
                <a:latin typeface="BNazanin"/>
                <a:cs typeface="Nazanin" panose="00000400000000000000" pitchFamily="2" charset="-78"/>
              </a:rPr>
              <a:t>)</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آیا به عکس او نگاه </a:t>
            </a:r>
            <a:r>
              <a:rPr lang="fa-IR" b="1" dirty="0" smtClean="0">
                <a:solidFill>
                  <a:srgbClr val="212529"/>
                </a:solidFill>
                <a:latin typeface="BNazanin"/>
                <a:cs typeface="Nazanin" panose="00000400000000000000" pitchFamily="2" charset="-78"/>
              </a:rPr>
              <a:t>می کنید</a:t>
            </a:r>
            <a:r>
              <a:rPr lang="fa-IR" b="1" dirty="0">
                <a:solidFill>
                  <a:srgbClr val="212529"/>
                </a:solidFill>
                <a:latin typeface="BNazanin"/>
                <a:cs typeface="Nazanin" panose="00000400000000000000" pitchFamily="2" charset="-78"/>
              </a:rPr>
              <a:t>؟ وقتی به عکسها نگاه </a:t>
            </a:r>
            <a:r>
              <a:rPr lang="fa-IR" b="1" dirty="0" smtClean="0">
                <a:solidFill>
                  <a:srgbClr val="212529"/>
                </a:solidFill>
                <a:latin typeface="BNazanin"/>
                <a:cs typeface="Nazanin" panose="00000400000000000000" pitchFamily="2" charset="-78"/>
              </a:rPr>
              <a:t>می کنید </a:t>
            </a:r>
            <a:r>
              <a:rPr lang="fa-IR" b="1" dirty="0">
                <a:solidFill>
                  <a:srgbClr val="212529"/>
                </a:solidFill>
                <a:latin typeface="BNazanin"/>
                <a:cs typeface="Nazanin" panose="00000400000000000000" pitchFamily="2" charset="-78"/>
              </a:rPr>
              <a:t>یا خاطراتتان را به یاد </a:t>
            </a:r>
            <a:r>
              <a:rPr lang="fa-IR" b="1" dirty="0" smtClean="0">
                <a:solidFill>
                  <a:srgbClr val="212529"/>
                </a:solidFill>
                <a:latin typeface="BNazanin"/>
                <a:cs typeface="Nazanin" panose="00000400000000000000" pitchFamily="2" charset="-78"/>
              </a:rPr>
              <a:t>می آورید </a:t>
            </a:r>
            <a:r>
              <a:rPr lang="fa-IR" b="1" dirty="0">
                <a:solidFill>
                  <a:srgbClr val="212529"/>
                </a:solidFill>
                <a:latin typeface="BNazanin"/>
                <a:cs typeface="Nazanin" panose="00000400000000000000" pitchFamily="2" charset="-78"/>
              </a:rPr>
              <a:t>چه احساسی دارید؟</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آیا یادآوری بعضی از خاطرات متوفا شادی یا خنده شما را سبب شده است؟ ( فعال کردن مکانیسمهای سالم مقابله ای)</a:t>
            </a:r>
            <a:r>
              <a:rPr lang="fa-IR" dirty="0"/>
              <a:t/>
            </a:r>
            <a:br>
              <a:rPr lang="fa-IR" dirty="0"/>
            </a:br>
            <a:endParaRPr lang="fa-IR" dirty="0"/>
          </a:p>
        </p:txBody>
      </p:sp>
    </p:spTree>
    <p:extLst>
      <p:ext uri="{BB962C8B-B14F-4D97-AF65-F5344CB8AC3E}">
        <p14:creationId xmlns:p14="http://schemas.microsoft.com/office/powerpoint/2010/main" val="1269995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422" y="700431"/>
            <a:ext cx="11422966" cy="5693866"/>
          </a:xfrm>
          <a:prstGeom prst="rect">
            <a:avLst/>
          </a:prstGeom>
        </p:spPr>
        <p:txBody>
          <a:bodyPr wrap="square">
            <a:spAutoFit/>
          </a:bodyPr>
          <a:lstStyle/>
          <a:p>
            <a:pPr marL="342900" indent="-342900">
              <a:lnSpc>
                <a:spcPct val="200000"/>
              </a:lnSpc>
              <a:buFont typeface="Wingdings" panose="05000000000000000000" pitchFamily="2" charset="2"/>
              <a:buChar char="q"/>
            </a:pPr>
            <a:r>
              <a:rPr lang="fa-IR" sz="2000" b="1" dirty="0">
                <a:solidFill>
                  <a:srgbClr val="FF0000"/>
                </a:solidFill>
                <a:latin typeface="BNazanin"/>
                <a:cs typeface="Nazanin" panose="00000400000000000000" pitchFamily="2" charset="-78"/>
              </a:rPr>
              <a:t>پرسش هایی که به مراجع کمک </a:t>
            </a:r>
            <a:r>
              <a:rPr lang="fa-IR" sz="2000" b="1" dirty="0" smtClean="0">
                <a:solidFill>
                  <a:srgbClr val="FF0000"/>
                </a:solidFill>
                <a:latin typeface="BNazanin"/>
                <a:cs typeface="Nazanin" panose="00000400000000000000" pitchFamily="2" charset="-78"/>
              </a:rPr>
              <a:t>می کند </a:t>
            </a:r>
            <a:r>
              <a:rPr lang="fa-IR" sz="2000" b="1" dirty="0">
                <a:solidFill>
                  <a:srgbClr val="FF0000"/>
                </a:solidFill>
                <a:latin typeface="BNazanin"/>
                <a:cs typeface="Nazanin" panose="00000400000000000000" pitchFamily="2" charset="-78"/>
              </a:rPr>
              <a:t>به معنای زندگی و مرگ بیندیشد و بتواند به حادثه مرگ با شیوه دیگری هم نگاه کند:</a:t>
            </a:r>
          </a:p>
          <a:p>
            <a:pPr marL="342900" indent="-34290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هدف </a:t>
            </a:r>
            <a:r>
              <a:rPr lang="fa-IR" b="1" dirty="0" smtClean="0">
                <a:solidFill>
                  <a:srgbClr val="212529"/>
                </a:solidFill>
                <a:latin typeface="BNazanin"/>
                <a:cs typeface="Nazanin" panose="00000400000000000000" pitchFamily="2" charset="-78"/>
              </a:rPr>
              <a:t>شما از </a:t>
            </a:r>
            <a:r>
              <a:rPr lang="fa-IR" b="1" dirty="0">
                <a:solidFill>
                  <a:srgbClr val="212529"/>
                </a:solidFill>
                <a:latin typeface="BNazanin"/>
                <a:cs typeface="Nazanin" panose="00000400000000000000" pitchFamily="2" charset="-78"/>
              </a:rPr>
              <a:t>زندگی چیست ؟ چه چیزهایی </a:t>
            </a:r>
            <a:r>
              <a:rPr lang="fa-IR" b="1" dirty="0" smtClean="0">
                <a:solidFill>
                  <a:srgbClr val="212529"/>
                </a:solidFill>
                <a:latin typeface="BNazanin"/>
                <a:cs typeface="Nazanin" panose="00000400000000000000" pitchFamily="2" charset="-78"/>
              </a:rPr>
              <a:t>می تواند </a:t>
            </a:r>
            <a:r>
              <a:rPr lang="fa-IR" b="1" dirty="0">
                <a:solidFill>
                  <a:srgbClr val="212529"/>
                </a:solidFill>
                <a:latin typeface="BNazanin"/>
                <a:cs typeface="Nazanin" panose="00000400000000000000" pitchFamily="2" charset="-78"/>
              </a:rPr>
              <a:t>برای ادامه زندگی در شما انگیزه ایجاد کند؟</a:t>
            </a:r>
          </a:p>
          <a:p>
            <a:pPr marL="342900" indent="-34290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درست است که شما چیز باارزشی را از دست داده اید، </a:t>
            </a:r>
            <a:r>
              <a:rPr lang="fa-IR" b="1" dirty="0" smtClean="0">
                <a:solidFill>
                  <a:srgbClr val="212529"/>
                </a:solidFill>
                <a:latin typeface="BNazanin"/>
                <a:cs typeface="Nazanin" panose="00000400000000000000" pitchFamily="2" charset="-78"/>
              </a:rPr>
              <a:t>اما آیا </a:t>
            </a:r>
            <a:r>
              <a:rPr lang="fa-IR" b="1" dirty="0">
                <a:solidFill>
                  <a:srgbClr val="212529"/>
                </a:solidFill>
                <a:latin typeface="BNazanin"/>
                <a:cs typeface="Nazanin" panose="00000400000000000000" pitchFamily="2" charset="-78"/>
              </a:rPr>
              <a:t>چیزهای باارزش دیگری هم در زندگی شما </a:t>
            </a:r>
            <a:r>
              <a:rPr lang="fa-IR" b="1" dirty="0" smtClean="0">
                <a:solidFill>
                  <a:srgbClr val="212529"/>
                </a:solidFill>
                <a:latin typeface="BNazanin"/>
                <a:cs typeface="Nazanin" panose="00000400000000000000" pitchFamily="2" charset="-78"/>
              </a:rPr>
              <a:t>وجود دارد</a:t>
            </a:r>
            <a:r>
              <a:rPr lang="fa-IR" b="1" dirty="0">
                <a:solidFill>
                  <a:srgbClr val="212529"/>
                </a:solidFill>
                <a:latin typeface="BNazanin"/>
                <a:cs typeface="Nazanin" panose="00000400000000000000" pitchFamily="2" charset="-78"/>
              </a:rPr>
              <a:t>؟</a:t>
            </a:r>
          </a:p>
          <a:p>
            <a:pPr marL="342900" indent="-342900">
              <a:lnSpc>
                <a:spcPct val="200000"/>
              </a:lnSpc>
              <a:buFont typeface="Wingdings" panose="05000000000000000000" pitchFamily="2" charset="2"/>
              <a:buChar char="v"/>
            </a:pPr>
            <a:r>
              <a:rPr lang="fa-IR" b="1" dirty="0" smtClean="0">
                <a:solidFill>
                  <a:srgbClr val="212529"/>
                </a:solidFill>
                <a:latin typeface="BNazanin"/>
                <a:cs typeface="Nazanin" panose="00000400000000000000" pitchFamily="2" charset="-78"/>
              </a:rPr>
              <a:t>می دانم </a:t>
            </a:r>
            <a:r>
              <a:rPr lang="fa-IR" b="1" dirty="0">
                <a:solidFill>
                  <a:srgbClr val="212529"/>
                </a:solidFill>
                <a:latin typeface="BNazanin"/>
                <a:cs typeface="Nazanin" panose="00000400000000000000" pitchFamily="2" charset="-78"/>
              </a:rPr>
              <a:t>که حوادثی مانند مرگ عزیز بسیار تلخ است، اما آیا تا به حال حوادث تلخی را تجربه کرده اید که از پس آن بربیایید؟</a:t>
            </a:r>
          </a:p>
          <a:p>
            <a:pPr marL="342900" indent="-34290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در اطراف خودتان کسی را </a:t>
            </a:r>
            <a:r>
              <a:rPr lang="fa-IR" b="1" dirty="0" smtClean="0">
                <a:solidFill>
                  <a:srgbClr val="212529"/>
                </a:solidFill>
                <a:latin typeface="BNazanin"/>
                <a:cs typeface="Nazanin" panose="00000400000000000000" pitchFamily="2" charset="-78"/>
              </a:rPr>
              <a:t>می شناسید </a:t>
            </a:r>
            <a:r>
              <a:rPr lang="fa-IR" b="1" dirty="0">
                <a:solidFill>
                  <a:srgbClr val="212529"/>
                </a:solidFill>
                <a:latin typeface="BNazanin"/>
                <a:cs typeface="Nazanin" panose="00000400000000000000" pitchFamily="2" charset="-78"/>
              </a:rPr>
              <a:t>که چنین تجربه ای داشته باشد؟ او با این تجربه چه کرده است؟</a:t>
            </a:r>
          </a:p>
          <a:p>
            <a:pPr marL="342900" indent="-34290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فکر </a:t>
            </a:r>
            <a:r>
              <a:rPr lang="fa-IR" b="1" dirty="0" smtClean="0">
                <a:solidFill>
                  <a:srgbClr val="212529"/>
                </a:solidFill>
                <a:latin typeface="BNazanin"/>
                <a:cs typeface="Nazanin" panose="00000400000000000000" pitchFamily="2" charset="-78"/>
              </a:rPr>
              <a:t>می کنید </a:t>
            </a:r>
            <a:r>
              <a:rPr lang="fa-IR" b="1" dirty="0">
                <a:solidFill>
                  <a:srgbClr val="212529"/>
                </a:solidFill>
                <a:latin typeface="BNazanin"/>
                <a:cs typeface="Nazanin" panose="00000400000000000000" pitchFamily="2" charset="-78"/>
              </a:rPr>
              <a:t>این تجربه تلخ بتواند نکته مثبتی هم به دنبال داشته باشد؟</a:t>
            </a:r>
          </a:p>
          <a:p>
            <a:pPr marL="342900" indent="-34290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شاید شنیده باشید کسانی هستند که بعد از از دست دادن عزیزانشان تصمیم </a:t>
            </a:r>
            <a:r>
              <a:rPr lang="fa-IR" b="1" dirty="0" smtClean="0">
                <a:solidFill>
                  <a:srgbClr val="212529"/>
                </a:solidFill>
                <a:latin typeface="BNazanin"/>
                <a:cs typeface="Nazanin" panose="00000400000000000000" pitchFamily="2" charset="-78"/>
              </a:rPr>
              <a:t>می گیرند </a:t>
            </a:r>
            <a:r>
              <a:rPr lang="fa-IR" b="1" dirty="0">
                <a:solidFill>
                  <a:srgbClr val="212529"/>
                </a:solidFill>
                <a:latin typeface="BNazanin"/>
                <a:cs typeface="Nazanin" panose="00000400000000000000" pitchFamily="2" charset="-78"/>
              </a:rPr>
              <a:t>فعالیت هایی به نفع جامعه و سایر افراد نیازمند (کار خیر) انجام بدهند. شما هیچوقت به این موضوع فکر کرده اید؟ اگر شما بخواهید اینکار را بکنید چه کاری به ذهنتان </a:t>
            </a:r>
            <a:r>
              <a:rPr lang="fa-IR" b="1" dirty="0" smtClean="0">
                <a:solidFill>
                  <a:srgbClr val="212529"/>
                </a:solidFill>
                <a:latin typeface="BNazanin"/>
                <a:cs typeface="Nazanin" panose="00000400000000000000" pitchFamily="2" charset="-78"/>
              </a:rPr>
              <a:t>می رسد</a:t>
            </a:r>
            <a:r>
              <a:rPr lang="fa-IR" b="1" dirty="0">
                <a:solidFill>
                  <a:srgbClr val="212529"/>
                </a:solidFill>
                <a:latin typeface="BNazanin"/>
                <a:cs typeface="Nazanin" panose="00000400000000000000" pitchFamily="2" charset="-78"/>
              </a:rPr>
              <a:t>؟</a:t>
            </a:r>
          </a:p>
          <a:p>
            <a:pPr marL="285750" indent="-285750">
              <a:lnSpc>
                <a:spcPct val="200000"/>
              </a:lnSpc>
              <a:buFont typeface="Wingdings" panose="05000000000000000000" pitchFamily="2" charset="2"/>
              <a:buChar char="v"/>
            </a:pPr>
            <a:r>
              <a:rPr lang="fa-IR" b="1" dirty="0">
                <a:solidFill>
                  <a:srgbClr val="212529"/>
                </a:solidFill>
                <a:latin typeface="BNazanin"/>
                <a:cs typeface="Nazanin" panose="00000400000000000000" pitchFamily="2" charset="-78"/>
              </a:rPr>
              <a:t>در این مرحله به فرد کمک </a:t>
            </a:r>
            <a:r>
              <a:rPr lang="fa-IR" b="1" dirty="0" smtClean="0">
                <a:solidFill>
                  <a:srgbClr val="212529"/>
                </a:solidFill>
                <a:latin typeface="BNazanin"/>
                <a:cs typeface="Nazanin" panose="00000400000000000000" pitchFamily="2" charset="-78"/>
              </a:rPr>
              <a:t>می کنیم </a:t>
            </a:r>
            <a:r>
              <a:rPr lang="fa-IR" b="1" dirty="0">
                <a:solidFill>
                  <a:srgbClr val="212529"/>
                </a:solidFill>
                <a:latin typeface="BNazanin"/>
                <a:cs typeface="Nazanin" panose="00000400000000000000" pitchFamily="2" charset="-78"/>
              </a:rPr>
              <a:t>تا </a:t>
            </a:r>
            <a:r>
              <a:rPr lang="fa-IR" b="1" dirty="0">
                <a:solidFill>
                  <a:srgbClr val="FF0000"/>
                </a:solidFill>
                <a:latin typeface="BNazanin"/>
                <a:cs typeface="Nazanin" panose="00000400000000000000" pitchFamily="2" charset="-78"/>
              </a:rPr>
              <a:t>در جستجوی معنای جدیدی برای سوگ و زندگی پس ازطی شدن سوگ </a:t>
            </a:r>
            <a:r>
              <a:rPr lang="fa-IR" b="1" dirty="0">
                <a:solidFill>
                  <a:srgbClr val="212529"/>
                </a:solidFill>
                <a:latin typeface="BNazanin"/>
                <a:cs typeface="Nazanin" panose="00000400000000000000" pitchFamily="2" charset="-78"/>
              </a:rPr>
              <a:t>باشد.</a:t>
            </a:r>
            <a:r>
              <a:rPr lang="fa-IR" dirty="0"/>
              <a:t/>
            </a:r>
            <a:br>
              <a:rPr lang="fa-IR" dirty="0"/>
            </a:br>
            <a:endParaRPr lang="fa-IR" dirty="0"/>
          </a:p>
        </p:txBody>
      </p:sp>
    </p:spTree>
    <p:extLst>
      <p:ext uri="{BB962C8B-B14F-4D97-AF65-F5344CB8AC3E}">
        <p14:creationId xmlns:p14="http://schemas.microsoft.com/office/powerpoint/2010/main" val="80959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57" y="1399918"/>
            <a:ext cx="11549575" cy="5078313"/>
          </a:xfrm>
          <a:prstGeom prst="rect">
            <a:avLst/>
          </a:prstGeom>
        </p:spPr>
        <p:txBody>
          <a:bodyPr wrap="square">
            <a:spAutoFit/>
          </a:bodyPr>
          <a:lstStyle/>
          <a:p>
            <a:pPr marL="285750" indent="-285750">
              <a:lnSpc>
                <a:spcPct val="150000"/>
              </a:lnSpc>
              <a:buFont typeface="Wingdings" panose="05000000000000000000" pitchFamily="2" charset="2"/>
              <a:buChar char="ü"/>
            </a:pPr>
            <a:r>
              <a:rPr lang="fa-IR" b="1" dirty="0">
                <a:solidFill>
                  <a:srgbClr val="212529"/>
                </a:solidFill>
                <a:latin typeface="BNazanin"/>
                <a:cs typeface="Nazanin" panose="00000400000000000000" pitchFamily="2" charset="-78"/>
              </a:rPr>
              <a:t>استفاده از شیوه های سالم مقابله هیجانی مانند ارتباط با دوست یا فردی که برای او شنونده خوبی باشد و وی را قضاوت یا نصیحت نکند.</a:t>
            </a:r>
          </a:p>
          <a:p>
            <a:pPr marL="285750" indent="-285750">
              <a:lnSpc>
                <a:spcPct val="150000"/>
              </a:lnSpc>
              <a:buFont typeface="Wingdings" panose="05000000000000000000" pitchFamily="2" charset="2"/>
              <a:buChar char="ü"/>
            </a:pPr>
            <a:r>
              <a:rPr lang="fa-IR" b="1" dirty="0">
                <a:solidFill>
                  <a:srgbClr val="212529"/>
                </a:solidFill>
                <a:latin typeface="BNazanin"/>
                <a:cs typeface="Nazanin" panose="00000400000000000000" pitchFamily="2" charset="-78"/>
              </a:rPr>
              <a:t> انجام فعالیتهای ساده فیزیکی مانند پیاده روی و یا انجام تمرینهای ساده ورزشی در منزل، توجه به مراقبت از گیاهان، حفظ نظم روزانه مانند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نظافت، آشپزی، خرید، مراقبت از فرزندان، </a:t>
            </a:r>
            <a:r>
              <a:rPr lang="fa-IR" b="1" dirty="0" smtClean="0">
                <a:solidFill>
                  <a:srgbClr val="212529"/>
                </a:solidFill>
                <a:latin typeface="BNazanin"/>
                <a:cs typeface="Nazanin" panose="00000400000000000000" pitchFamily="2" charset="-78"/>
              </a:rPr>
              <a:t>مطالعه و...</a:t>
            </a:r>
          </a:p>
          <a:p>
            <a:pPr marL="285750" indent="-285750">
              <a:lnSpc>
                <a:spcPct val="150000"/>
              </a:lnSpc>
              <a:buFont typeface="Wingdings" panose="05000000000000000000" pitchFamily="2" charset="2"/>
              <a:buChar char="ü"/>
            </a:pPr>
            <a:r>
              <a:rPr lang="fa-IR" b="1" dirty="0" smtClean="0">
                <a:solidFill>
                  <a:srgbClr val="212529"/>
                </a:solidFill>
                <a:latin typeface="BNazanin"/>
                <a:cs typeface="Nazanin" panose="00000400000000000000" pitchFamily="2" charset="-78"/>
              </a:rPr>
              <a:t> </a:t>
            </a:r>
            <a:r>
              <a:rPr lang="fa-IR" b="1" dirty="0">
                <a:solidFill>
                  <a:srgbClr val="212529"/>
                </a:solidFill>
                <a:latin typeface="BNazanin"/>
                <a:cs typeface="Nazanin" panose="00000400000000000000" pitchFamily="2" charset="-78"/>
              </a:rPr>
              <a:t>شناسایی </a:t>
            </a:r>
            <a:r>
              <a:rPr lang="fa-IR" b="1" dirty="0" smtClean="0">
                <a:solidFill>
                  <a:srgbClr val="212529"/>
                </a:solidFill>
                <a:latin typeface="BNazanin"/>
                <a:cs typeface="Nazanin" panose="00000400000000000000" pitchFamily="2" charset="-78"/>
              </a:rPr>
              <a:t>شیوه های </a:t>
            </a:r>
            <a:r>
              <a:rPr lang="fa-IR" b="1" dirty="0">
                <a:solidFill>
                  <a:srgbClr val="212529"/>
                </a:solidFill>
                <a:latin typeface="BNazanin"/>
                <a:cs typeface="Nazanin" panose="00000400000000000000" pitchFamily="2" charset="-78"/>
              </a:rPr>
              <a:t>اجتنابی و منفعلانه در مواجهه با سوگ و یادداشت کردن آنها مثل: تماشای تلویزیون برای مدت طولانی و بدون هدف، مصرف</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مواد یا دارو بدون تجویز پزشک، پرخاشگری.</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در این جلسه مشاور در شناخت رفتارهای طبیعی سوگ به مراجع کمک </a:t>
            </a:r>
            <a:r>
              <a:rPr lang="fa-IR" b="1" dirty="0" smtClean="0">
                <a:solidFill>
                  <a:srgbClr val="212529"/>
                </a:solidFill>
                <a:latin typeface="BNazanin"/>
                <a:cs typeface="Nazanin" panose="00000400000000000000" pitchFamily="2" charset="-78"/>
              </a:rPr>
              <a:t>می کند </a:t>
            </a:r>
            <a:r>
              <a:rPr lang="fa-IR" b="1" dirty="0">
                <a:solidFill>
                  <a:srgbClr val="212529"/>
                </a:solidFill>
                <a:latin typeface="BNazanin"/>
                <a:cs typeface="Nazanin" panose="00000400000000000000" pitchFamily="2" charset="-78"/>
              </a:rPr>
              <a:t>و به او اطمینان </a:t>
            </a:r>
            <a:r>
              <a:rPr lang="fa-IR" b="1" dirty="0" smtClean="0">
                <a:solidFill>
                  <a:srgbClr val="212529"/>
                </a:solidFill>
                <a:latin typeface="BNazanin"/>
                <a:cs typeface="Nazanin" panose="00000400000000000000" pitchFamily="2" charset="-78"/>
              </a:rPr>
              <a:t>می دهد </a:t>
            </a:r>
            <a:r>
              <a:rPr lang="fa-IR" b="1" dirty="0">
                <a:solidFill>
                  <a:srgbClr val="212529"/>
                </a:solidFill>
                <a:latin typeface="BNazanin"/>
                <a:cs typeface="Nazanin" panose="00000400000000000000" pitchFamily="2" charset="-78"/>
              </a:rPr>
              <a:t>آنچه فرد تجربه </a:t>
            </a:r>
            <a:r>
              <a:rPr lang="fa-IR" b="1" dirty="0" smtClean="0">
                <a:solidFill>
                  <a:srgbClr val="212529"/>
                </a:solidFill>
                <a:latin typeface="BNazanin"/>
                <a:cs typeface="Nazanin" panose="00000400000000000000" pitchFamily="2" charset="-78"/>
              </a:rPr>
              <a:t>می کند </a:t>
            </a:r>
            <a:r>
              <a:rPr lang="fa-IR" b="1" dirty="0">
                <a:solidFill>
                  <a:srgbClr val="212529"/>
                </a:solidFill>
                <a:latin typeface="BNazanin"/>
                <a:cs typeface="Nazanin" panose="00000400000000000000" pitchFamily="2" charset="-78"/>
              </a:rPr>
              <a:t>در این دوران </a:t>
            </a:r>
            <a:r>
              <a:rPr lang="fa-IR" b="1" dirty="0" smtClean="0">
                <a:solidFill>
                  <a:srgbClr val="212529"/>
                </a:solidFill>
                <a:latin typeface="BNazanin"/>
                <a:cs typeface="Nazanin" panose="00000400000000000000" pitchFamily="2" charset="-78"/>
              </a:rPr>
              <a:t>طبیعی است </a:t>
            </a:r>
            <a:r>
              <a:rPr lang="fa-IR" b="1" dirty="0">
                <a:solidFill>
                  <a:srgbClr val="212529"/>
                </a:solidFill>
                <a:latin typeface="BNazanin"/>
                <a:cs typeface="Nazanin" panose="00000400000000000000" pitchFamily="2" charset="-78"/>
              </a:rPr>
              <a:t>و اکثر انسانها در شرایط او چنین تجربه هایی دارند. همچنین به او یادآور </a:t>
            </a:r>
            <a:r>
              <a:rPr lang="fa-IR" b="1" dirty="0" smtClean="0">
                <a:solidFill>
                  <a:srgbClr val="212529"/>
                </a:solidFill>
                <a:latin typeface="BNazanin"/>
                <a:cs typeface="Nazanin" panose="00000400000000000000" pitchFamily="2" charset="-78"/>
              </a:rPr>
              <a:t>می شود </a:t>
            </a:r>
            <a:r>
              <a:rPr lang="fa-IR" b="1" dirty="0">
                <a:solidFill>
                  <a:srgbClr val="212529"/>
                </a:solidFill>
                <a:latin typeface="BNazanin"/>
                <a:cs typeface="Nazanin" panose="00000400000000000000" pitchFamily="2" charset="-78"/>
              </a:rPr>
              <a:t>که شیوه رو به رو شدن با مرگ در افراد مختلف متفاوت است</a:t>
            </a:r>
            <a:r>
              <a:rPr lang="fa-IR" b="1" dirty="0" smtClean="0">
                <a:solidFill>
                  <a:srgbClr val="212529"/>
                </a:solidFill>
                <a:latin typeface="BNazanin"/>
                <a:cs typeface="Nazanin" panose="00000400000000000000" pitchFamily="2" charset="-78"/>
              </a:rPr>
              <a:t>. فرد </a:t>
            </a:r>
            <a:r>
              <a:rPr lang="fa-IR" b="1" dirty="0">
                <a:solidFill>
                  <a:srgbClr val="212529"/>
                </a:solidFill>
                <a:latin typeface="BNazanin"/>
                <a:cs typeface="Nazanin" panose="00000400000000000000" pitchFamily="2" charset="-78"/>
              </a:rPr>
              <a:t>اجازه دارد به روش خودش سوگواری کند،گریه کند، سیاه بپوشد، فکر </a:t>
            </a:r>
            <a:r>
              <a:rPr lang="fa-IR" b="1" dirty="0" smtClean="0">
                <a:solidFill>
                  <a:srgbClr val="212529"/>
                </a:solidFill>
                <a:latin typeface="BNazanin"/>
                <a:cs typeface="Nazanin" panose="00000400000000000000" pitchFamily="2" charset="-78"/>
              </a:rPr>
              <a:t>کند </a:t>
            </a:r>
            <a:r>
              <a:rPr lang="fa-IR" b="1" dirty="0">
                <a:solidFill>
                  <a:srgbClr val="212529"/>
                </a:solidFill>
                <a:latin typeface="BNazanin"/>
                <a:cs typeface="Nazanin" panose="00000400000000000000" pitchFamily="2" charset="-78"/>
              </a:rPr>
              <a:t>و به او </a:t>
            </a:r>
            <a:r>
              <a:rPr lang="fa-IR" b="1" dirty="0" smtClean="0">
                <a:solidFill>
                  <a:srgbClr val="212529"/>
                </a:solidFill>
                <a:latin typeface="BNazanin"/>
                <a:cs typeface="Nazanin" panose="00000400000000000000" pitchFamily="2" charset="-78"/>
              </a:rPr>
              <a:t>یادآوری می شود </a:t>
            </a:r>
            <a:r>
              <a:rPr lang="fa-IR" b="1" dirty="0">
                <a:solidFill>
                  <a:srgbClr val="212529"/>
                </a:solidFill>
                <a:latin typeface="BNazanin"/>
                <a:cs typeface="Nazanin" panose="00000400000000000000" pitchFamily="2" charset="-78"/>
              </a:rPr>
              <a:t>که عزاداری کردن به شیوه مرسوم، عبور از این مرحله را برای وی آسانتر </a:t>
            </a:r>
            <a:r>
              <a:rPr lang="fa-IR" b="1" dirty="0" smtClean="0">
                <a:solidFill>
                  <a:srgbClr val="212529"/>
                </a:solidFill>
                <a:latin typeface="BNazanin"/>
                <a:cs typeface="Nazanin" panose="00000400000000000000" pitchFamily="2" charset="-78"/>
              </a:rPr>
              <a:t>می کند</a:t>
            </a:r>
            <a:r>
              <a:rPr lang="fa-IR" b="1" dirty="0">
                <a:solidFill>
                  <a:srgbClr val="212529"/>
                </a:solidFill>
                <a:latin typeface="BNazanin"/>
                <a:cs typeface="Nazanin" panose="00000400000000000000" pitchFamily="2" charset="-78"/>
              </a:rPr>
              <a:t>.</a:t>
            </a:r>
            <a:r>
              <a:rPr lang="fa-IR" dirty="0"/>
              <a:t/>
            </a:r>
            <a:br>
              <a:rPr lang="fa-IR" dirty="0"/>
            </a:br>
            <a:r>
              <a:rPr lang="fa-IR" dirty="0"/>
              <a:t/>
            </a:r>
            <a:br>
              <a:rPr lang="fa-IR" dirty="0"/>
            </a:br>
            <a:endParaRPr lang="fa-IR" dirty="0"/>
          </a:p>
        </p:txBody>
      </p:sp>
      <p:sp>
        <p:nvSpPr>
          <p:cNvPr id="3" name="Rectangle 2"/>
          <p:cNvSpPr/>
          <p:nvPr/>
        </p:nvSpPr>
        <p:spPr>
          <a:xfrm>
            <a:off x="5073748" y="0"/>
            <a:ext cx="6096000" cy="1384995"/>
          </a:xfrm>
          <a:prstGeom prst="rect">
            <a:avLst/>
          </a:prstGeom>
        </p:spPr>
        <p:txBody>
          <a:bodyPr>
            <a:spAutoFit/>
          </a:bodyPr>
          <a:lstStyle/>
          <a:p>
            <a:endParaRPr lang="fa-IR" dirty="0">
              <a:solidFill>
                <a:srgbClr val="212529"/>
              </a:solidFill>
              <a:latin typeface="BNazanin"/>
            </a:endParaRPr>
          </a:p>
          <a:p>
            <a:pPr marL="342900" indent="-342900">
              <a:buFont typeface="Wingdings" panose="05000000000000000000" pitchFamily="2" charset="2"/>
              <a:buChar char="q"/>
            </a:pPr>
            <a:r>
              <a:rPr lang="fa-IR" sz="2400" b="1" dirty="0">
                <a:solidFill>
                  <a:srgbClr val="FF0000"/>
                </a:solidFill>
                <a:latin typeface="BNazanin"/>
                <a:cs typeface="Nazanin" panose="00000400000000000000" pitchFamily="2" charset="-78"/>
              </a:rPr>
              <a:t>ادامه شرح جلسه دوم</a:t>
            </a:r>
          </a:p>
          <a:p>
            <a:endParaRPr lang="fa-IR" b="1" dirty="0">
              <a:solidFill>
                <a:srgbClr val="212529"/>
              </a:solidFill>
              <a:latin typeface="BNazaninBold"/>
            </a:endParaRPr>
          </a:p>
          <a:p>
            <a:pPr marL="285750" indent="-285750">
              <a:buFont typeface="Wingdings" panose="05000000000000000000" pitchFamily="2" charset="2"/>
              <a:buChar char="v"/>
            </a:pPr>
            <a:r>
              <a:rPr lang="fa-IR" sz="2400" b="1" dirty="0">
                <a:solidFill>
                  <a:srgbClr val="FF0000"/>
                </a:solidFill>
                <a:latin typeface="BNazanin"/>
                <a:cs typeface="Nazanin" panose="00000400000000000000" pitchFamily="2" charset="-78"/>
              </a:rPr>
              <a:t>جمع بندی و ارائه تکلیف:</a:t>
            </a:r>
          </a:p>
        </p:txBody>
      </p:sp>
    </p:spTree>
    <p:extLst>
      <p:ext uri="{BB962C8B-B14F-4D97-AF65-F5344CB8AC3E}">
        <p14:creationId xmlns:p14="http://schemas.microsoft.com/office/powerpoint/2010/main" val="1921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97" y="407963"/>
            <a:ext cx="10072468" cy="5866227"/>
          </a:xfrm>
          <a:prstGeom prst="rect">
            <a:avLst/>
          </a:prstGeom>
        </p:spPr>
      </p:pic>
    </p:spTree>
    <p:extLst>
      <p:ext uri="{BB962C8B-B14F-4D97-AF65-F5344CB8AC3E}">
        <p14:creationId xmlns:p14="http://schemas.microsoft.com/office/powerpoint/2010/main" val="150089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09" y="774168"/>
            <a:ext cx="11605846" cy="5016758"/>
          </a:xfrm>
          <a:prstGeom prst="rect">
            <a:avLst/>
          </a:prstGeom>
        </p:spPr>
        <p:txBody>
          <a:bodyPr wrap="square">
            <a:spAutoFit/>
          </a:bodyPr>
          <a:lstStyle/>
          <a:p>
            <a:pPr>
              <a:lnSpc>
                <a:spcPct val="200000"/>
              </a:lnSpc>
            </a:pPr>
            <a:r>
              <a:rPr lang="fa-IR" sz="2000" b="1" dirty="0">
                <a:solidFill>
                  <a:srgbClr val="212529"/>
                </a:solidFill>
                <a:latin typeface="BNazanin"/>
                <a:cs typeface="Nazanin" panose="00000400000000000000" pitchFamily="2" charset="-78"/>
              </a:rPr>
              <a:t/>
            </a:r>
            <a:br>
              <a:rPr lang="fa-IR" sz="2000" b="1" dirty="0">
                <a:solidFill>
                  <a:srgbClr val="212529"/>
                </a:solidFill>
                <a:latin typeface="BNazanin"/>
                <a:cs typeface="Nazanin" panose="00000400000000000000" pitchFamily="2" charset="-78"/>
              </a:rPr>
            </a:br>
            <a:r>
              <a:rPr lang="fa-IR" sz="2800" b="1" dirty="0">
                <a:solidFill>
                  <a:srgbClr val="FF0000"/>
                </a:solidFill>
                <a:latin typeface="BNazanin"/>
                <a:cs typeface="Nazanin" panose="00000400000000000000" pitchFamily="2" charset="-78"/>
              </a:rPr>
              <a:t>تکنیکهای مورد استفاده: </a:t>
            </a:r>
            <a:r>
              <a:rPr lang="fa-IR" sz="2000" b="1" dirty="0">
                <a:solidFill>
                  <a:srgbClr val="212529"/>
                </a:solidFill>
                <a:latin typeface="BNazanin"/>
                <a:cs typeface="Nazanin" panose="00000400000000000000" pitchFamily="2" charset="-78"/>
              </a:rPr>
              <a:t>آموزش مهارت حل مساله</a:t>
            </a:r>
            <a:r>
              <a:rPr lang="fa-IR" sz="2000" b="1" dirty="0">
                <a:solidFill>
                  <a:srgbClr val="212529"/>
                </a:solidFill>
                <a:latin typeface="BNazanin"/>
              </a:rPr>
              <a:t/>
            </a:r>
            <a:br>
              <a:rPr lang="fa-IR" sz="2000" b="1" dirty="0">
                <a:solidFill>
                  <a:srgbClr val="212529"/>
                </a:solidFill>
                <a:latin typeface="BNazanin"/>
              </a:rPr>
            </a:br>
            <a:r>
              <a:rPr lang="fa-IR" sz="2000" b="1" dirty="0">
                <a:solidFill>
                  <a:srgbClr val="212529"/>
                </a:solidFill>
                <a:latin typeface="BNazanin"/>
                <a:cs typeface="Nazanin" panose="00000400000000000000" pitchFamily="2" charset="-78"/>
              </a:rPr>
              <a:t>جلسه سوم با این جمله آغاز </a:t>
            </a:r>
            <a:r>
              <a:rPr lang="fa-IR" sz="2000" b="1" dirty="0" smtClean="0">
                <a:solidFill>
                  <a:srgbClr val="212529"/>
                </a:solidFill>
                <a:latin typeface="BNazanin"/>
                <a:cs typeface="Nazanin" panose="00000400000000000000" pitchFamily="2" charset="-78"/>
              </a:rPr>
              <a:t>می شود</a:t>
            </a:r>
            <a:r>
              <a:rPr lang="fa-IR" sz="2000" b="1" dirty="0">
                <a:solidFill>
                  <a:srgbClr val="212529"/>
                </a:solidFill>
                <a:latin typeface="BNazanin"/>
                <a:cs typeface="Nazanin" panose="00000400000000000000" pitchFamily="2" charset="-78"/>
              </a:rPr>
              <a:t>: "این جلسه، جلسه سوم ما است و یک جلسه دیگر از جلسات ما باقیمانده."</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در این جلسه پس از بررسی نقش متوفا در زندگی فرد سوگوار به بررسی توانمندیها و محدودیتهای موجود </a:t>
            </a:r>
            <a:r>
              <a:rPr lang="fa-IR" sz="2000" b="1" dirty="0" smtClean="0">
                <a:solidFill>
                  <a:srgbClr val="212529"/>
                </a:solidFill>
                <a:latin typeface="BNazanin"/>
                <a:cs typeface="Nazanin" panose="00000400000000000000" pitchFamily="2" charset="-78"/>
              </a:rPr>
              <a:t>می پردازیم </a:t>
            </a:r>
            <a:r>
              <a:rPr lang="fa-IR" sz="2000" b="1" dirty="0">
                <a:solidFill>
                  <a:srgbClr val="212529"/>
                </a:solidFill>
                <a:latin typeface="BNazanin"/>
                <a:cs typeface="Nazanin" panose="00000400000000000000" pitchFamily="2" charset="-78"/>
              </a:rPr>
              <a:t>و سعی </a:t>
            </a:r>
            <a:r>
              <a:rPr lang="fa-IR" sz="2000" b="1" dirty="0" smtClean="0">
                <a:solidFill>
                  <a:srgbClr val="212529"/>
                </a:solidFill>
                <a:latin typeface="BNazanin"/>
                <a:cs typeface="Nazanin" panose="00000400000000000000" pitchFamily="2" charset="-78"/>
              </a:rPr>
              <a:t>می کنیم </a:t>
            </a:r>
            <a:r>
              <a:rPr lang="fa-IR" sz="2000" b="1" dirty="0">
                <a:solidFill>
                  <a:srgbClr val="212529"/>
                </a:solidFill>
                <a:latin typeface="BNazanin"/>
                <a:cs typeface="Nazanin" panose="00000400000000000000" pitchFamily="2" charset="-78"/>
              </a:rPr>
              <a:t>به او کمک کنیم تا با افزایش تواناییهای خود برای زندگی بدون فرد فوت شده و تصمیم گیری مستقل با فقدان بوجود آمده سازگار شده و به حل مشکلات موجود بپردازد. برای این کار از آموزش روش حل مساله استفاده </a:t>
            </a:r>
            <a:r>
              <a:rPr lang="fa-IR" sz="2000" b="1" dirty="0" smtClean="0">
                <a:solidFill>
                  <a:srgbClr val="212529"/>
                </a:solidFill>
                <a:latin typeface="BNazanin"/>
                <a:cs typeface="Nazanin" panose="00000400000000000000" pitchFamily="2" charset="-78"/>
              </a:rPr>
              <a:t>می کنیم</a:t>
            </a:r>
            <a:r>
              <a:rPr lang="fa-IR" b="1" dirty="0">
                <a:solidFill>
                  <a:srgbClr val="212529"/>
                </a:solidFill>
                <a:latin typeface="BNazanin"/>
              </a:rPr>
              <a:t/>
            </a:r>
            <a:br>
              <a:rPr lang="fa-IR" b="1" dirty="0">
                <a:solidFill>
                  <a:srgbClr val="212529"/>
                </a:solidFill>
                <a:latin typeface="BNazanin"/>
              </a:rPr>
            </a:br>
            <a:r>
              <a:rPr lang="fa-IR" sz="1600" b="1" dirty="0">
                <a:solidFill>
                  <a:srgbClr val="212529"/>
                </a:solidFill>
                <a:latin typeface="BNazanin"/>
              </a:rPr>
              <a:t/>
            </a:r>
            <a:br>
              <a:rPr lang="fa-IR" sz="1600" b="1" dirty="0">
                <a:solidFill>
                  <a:srgbClr val="212529"/>
                </a:solidFill>
                <a:latin typeface="BNazanin"/>
              </a:rPr>
            </a:br>
            <a:endParaRPr lang="fa-IR" sz="1600" b="1" dirty="0">
              <a:solidFill>
                <a:srgbClr val="212529"/>
              </a:solidFill>
              <a:latin typeface="BNazanin"/>
            </a:endParaRPr>
          </a:p>
        </p:txBody>
      </p:sp>
      <p:sp>
        <p:nvSpPr>
          <p:cNvPr id="3" name="Rectangle 2"/>
          <p:cNvSpPr/>
          <p:nvPr/>
        </p:nvSpPr>
        <p:spPr>
          <a:xfrm>
            <a:off x="8101018" y="543336"/>
            <a:ext cx="2869696" cy="584775"/>
          </a:xfrm>
          <a:prstGeom prst="rect">
            <a:avLst/>
          </a:prstGeom>
        </p:spPr>
        <p:txBody>
          <a:bodyPr wrap="none">
            <a:spAutoFit/>
          </a:bodyPr>
          <a:lstStyle/>
          <a:p>
            <a:pPr marL="342900" indent="-342900">
              <a:buFont typeface="Wingdings" panose="05000000000000000000" pitchFamily="2" charset="2"/>
              <a:buChar char="q"/>
            </a:pPr>
            <a:r>
              <a:rPr lang="fa-IR" sz="3200" b="1" dirty="0">
                <a:solidFill>
                  <a:srgbClr val="FF0000"/>
                </a:solidFill>
                <a:latin typeface="BNazanin"/>
                <a:cs typeface="Nazanin" panose="00000400000000000000" pitchFamily="2" charset="-78"/>
              </a:rPr>
              <a:t>شرح جلسه </a:t>
            </a:r>
            <a:r>
              <a:rPr lang="fa-IR" sz="3200" b="1" dirty="0" smtClean="0">
                <a:solidFill>
                  <a:srgbClr val="FF0000"/>
                </a:solidFill>
                <a:latin typeface="BNazanin"/>
                <a:cs typeface="Nazanin" panose="00000400000000000000" pitchFamily="2" charset="-78"/>
              </a:rPr>
              <a:t>سوم</a:t>
            </a:r>
            <a:endParaRPr lang="fa-IR" sz="3200" b="1" dirty="0">
              <a:solidFill>
                <a:srgbClr val="FF0000"/>
              </a:solidFill>
              <a:latin typeface="BNazanin"/>
              <a:cs typeface="Nazanin" panose="00000400000000000000" pitchFamily="2" charset="-78"/>
            </a:endParaRPr>
          </a:p>
        </p:txBody>
      </p:sp>
    </p:spTree>
    <p:extLst>
      <p:ext uri="{BB962C8B-B14F-4D97-AF65-F5344CB8AC3E}">
        <p14:creationId xmlns:p14="http://schemas.microsoft.com/office/powerpoint/2010/main" val="269075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994" y="1055989"/>
            <a:ext cx="10649243" cy="5016758"/>
          </a:xfrm>
          <a:prstGeom prst="rect">
            <a:avLst/>
          </a:prstGeom>
        </p:spPr>
        <p:txBody>
          <a:bodyPr wrap="square">
            <a:spAutoFit/>
          </a:bodyPr>
          <a:lstStyle/>
          <a:p>
            <a:pPr algn="just">
              <a:lnSpc>
                <a:spcPct val="200000"/>
              </a:lnSpc>
            </a:pPr>
            <a:r>
              <a:rPr lang="fa-IR" sz="2000" b="1" dirty="0">
                <a:solidFill>
                  <a:srgbClr val="212529"/>
                </a:solidFill>
                <a:latin typeface="BNazanin"/>
                <a:cs typeface="Nazanin" panose="00000400000000000000" pitchFamily="2" charset="-78"/>
              </a:rPr>
              <a:t>به عنوان یک اصل کلی، کسانی که به تازگی سوگ را تجربه </a:t>
            </a:r>
            <a:r>
              <a:rPr lang="fa-IR" sz="2000" b="1" dirty="0" smtClean="0">
                <a:solidFill>
                  <a:srgbClr val="212529"/>
                </a:solidFill>
                <a:latin typeface="BNazanin"/>
                <a:cs typeface="Nazanin" panose="00000400000000000000" pitchFamily="2" charset="-78"/>
              </a:rPr>
              <a:t>می کنند </a:t>
            </a:r>
            <a:r>
              <a:rPr lang="fa-IR" sz="2000" b="1" dirty="0">
                <a:solidFill>
                  <a:srgbClr val="212529"/>
                </a:solidFill>
                <a:latin typeface="BNazanin"/>
                <a:cs typeface="Nazanin" panose="00000400000000000000" pitchFamily="2" charset="-78"/>
              </a:rPr>
              <a:t>باید از </a:t>
            </a:r>
            <a:r>
              <a:rPr lang="fa-IR" sz="2000" b="1" dirty="0" smtClean="0">
                <a:solidFill>
                  <a:srgbClr val="212529"/>
                </a:solidFill>
                <a:latin typeface="BNazanin"/>
                <a:cs typeface="Nazanin" panose="00000400000000000000" pitchFamily="2" charset="-78"/>
              </a:rPr>
              <a:t>تصمیم گیریهای </a:t>
            </a:r>
            <a:r>
              <a:rPr lang="fa-IR" sz="2000" b="1" dirty="0">
                <a:solidFill>
                  <a:srgbClr val="212529"/>
                </a:solidFill>
                <a:latin typeface="BNazanin"/>
                <a:cs typeface="Nazanin" panose="00000400000000000000" pitchFamily="2" charset="-78"/>
              </a:rPr>
              <a:t>مهم و زود هنگام پس از فقدان، درمورد تغییر زندگی، مانند فروش ملک، تغییر شغل یا مشاغل، یا فرزندآوری فرزندان خودداری کنند. </a:t>
            </a:r>
            <a:endParaRPr lang="fa-IR" sz="2000" b="1" dirty="0" smtClean="0">
              <a:solidFill>
                <a:srgbClr val="212529"/>
              </a:solidFill>
              <a:latin typeface="BNazanin"/>
              <a:cs typeface="Nazanin" panose="00000400000000000000" pitchFamily="2" charset="-78"/>
            </a:endParaRPr>
          </a:p>
          <a:p>
            <a:pPr algn="just">
              <a:lnSpc>
                <a:spcPct val="200000"/>
              </a:lnSpc>
            </a:pPr>
            <a:r>
              <a:rPr lang="fa-IR" sz="2000" b="1" dirty="0" smtClean="0">
                <a:solidFill>
                  <a:srgbClr val="212529"/>
                </a:solidFill>
                <a:latin typeface="BNazanin"/>
                <a:cs typeface="Nazanin" panose="00000400000000000000" pitchFamily="2" charset="-78"/>
              </a:rPr>
              <a:t>قضاوت </a:t>
            </a:r>
            <a:r>
              <a:rPr lang="fa-IR" sz="2000" b="1" dirty="0">
                <a:solidFill>
                  <a:srgbClr val="212529"/>
                </a:solidFill>
                <a:latin typeface="BNazanin"/>
                <a:cs typeface="Nazanin" panose="00000400000000000000" pitchFamily="2" charset="-78"/>
              </a:rPr>
              <a:t>درست در هنگام غم و اندوه حاد، هنگامیکه فرد در معرض خطر واکنشهای ناسازگارانه قرار دارد، دشوار است. "چیزی را جابجا نکنید و یا نفروشید، زیرا ممکن است آنها را از دست بدهید.". </a:t>
            </a:r>
            <a:endParaRPr lang="fa-IR" sz="2000" b="1" dirty="0" smtClean="0">
              <a:solidFill>
                <a:srgbClr val="212529"/>
              </a:solidFill>
              <a:latin typeface="BNazanin"/>
              <a:cs typeface="Nazanin" panose="00000400000000000000" pitchFamily="2" charset="-78"/>
            </a:endParaRPr>
          </a:p>
          <a:p>
            <a:pPr algn="just">
              <a:lnSpc>
                <a:spcPct val="200000"/>
              </a:lnSpc>
            </a:pPr>
            <a:r>
              <a:rPr lang="fa-IR" sz="2000" b="1" dirty="0" smtClean="0">
                <a:solidFill>
                  <a:srgbClr val="212529"/>
                </a:solidFill>
                <a:latin typeface="BNazanin"/>
                <a:cs typeface="Nazanin" panose="00000400000000000000" pitchFamily="2" charset="-78"/>
              </a:rPr>
              <a:t>گاهی </a:t>
            </a:r>
            <a:r>
              <a:rPr lang="fa-IR" sz="2000" b="1" dirty="0">
                <a:solidFill>
                  <a:srgbClr val="212529"/>
                </a:solidFill>
                <a:latin typeface="BNazanin"/>
                <a:cs typeface="Nazanin" panose="00000400000000000000" pitchFamily="2" charset="-78"/>
              </a:rPr>
              <a:t>افراد </a:t>
            </a:r>
            <a:r>
              <a:rPr lang="fa-IR" sz="2000" b="1" dirty="0" smtClean="0">
                <a:solidFill>
                  <a:srgbClr val="212529"/>
                </a:solidFill>
                <a:latin typeface="BNazanin"/>
                <a:cs typeface="Nazanin" panose="00000400000000000000" pitchFamily="2" charset="-78"/>
              </a:rPr>
              <a:t>فکرمی کنند </a:t>
            </a:r>
            <a:r>
              <a:rPr lang="fa-IR" sz="2000" b="1" dirty="0">
                <a:solidFill>
                  <a:srgbClr val="212529"/>
                </a:solidFill>
                <a:latin typeface="BNazanin"/>
                <a:cs typeface="Nazanin" panose="00000400000000000000" pitchFamily="2" charset="-78"/>
              </a:rPr>
              <a:t>جا به جایی و نقل مکان باعث </a:t>
            </a:r>
            <a:r>
              <a:rPr lang="fa-IR" sz="2000" b="1" dirty="0" smtClean="0">
                <a:solidFill>
                  <a:srgbClr val="212529"/>
                </a:solidFill>
                <a:latin typeface="BNazanin"/>
                <a:cs typeface="Nazanin" panose="00000400000000000000" pitchFamily="2" charset="-78"/>
              </a:rPr>
              <a:t>می شود </a:t>
            </a:r>
            <a:r>
              <a:rPr lang="fa-IR" sz="2000" b="1" dirty="0">
                <a:solidFill>
                  <a:srgbClr val="212529"/>
                </a:solidFill>
                <a:latin typeface="BNazanin"/>
                <a:cs typeface="Nazanin" panose="00000400000000000000" pitchFamily="2" charset="-78"/>
              </a:rPr>
              <a:t>"کمتر دلشان برای متوفا تنگ شود"، اما بعد از مدتی در </a:t>
            </a:r>
            <a:r>
              <a:rPr lang="fa-IR" sz="2000" b="1" dirty="0" smtClean="0">
                <a:solidFill>
                  <a:srgbClr val="212529"/>
                </a:solidFill>
                <a:latin typeface="BNazanin"/>
                <a:cs typeface="Nazanin" panose="00000400000000000000" pitchFamily="2" charset="-78"/>
              </a:rPr>
              <a:t>می یابند </a:t>
            </a:r>
            <a:r>
              <a:rPr lang="fa-IR" sz="2000" b="1" dirty="0">
                <a:solidFill>
                  <a:srgbClr val="212529"/>
                </a:solidFill>
                <a:latin typeface="BNazanin"/>
                <a:cs typeface="Nazanin" panose="00000400000000000000" pitchFamily="2" charset="-78"/>
              </a:rPr>
              <a:t>که این روش کار </a:t>
            </a:r>
            <a:r>
              <a:rPr lang="fa-IR" sz="2000" b="1" dirty="0" smtClean="0">
                <a:solidFill>
                  <a:srgbClr val="212529"/>
                </a:solidFill>
                <a:latin typeface="BNazanin"/>
                <a:cs typeface="Nazanin" panose="00000400000000000000" pitchFamily="2" charset="-78"/>
              </a:rPr>
              <a:t>نمی کند </a:t>
            </a:r>
            <a:r>
              <a:rPr lang="fa-IR" sz="2000" b="1" dirty="0">
                <a:solidFill>
                  <a:srgbClr val="212529"/>
                </a:solidFill>
                <a:latin typeface="BNazanin"/>
                <a:cs typeface="Nazanin" panose="00000400000000000000" pitchFamily="2" charset="-78"/>
              </a:rPr>
              <a:t>و آنها باید به دنبال درمان باشند. </a:t>
            </a:r>
            <a:endParaRPr lang="fa-IR" sz="2000" b="1" dirty="0" smtClean="0">
              <a:solidFill>
                <a:srgbClr val="212529"/>
              </a:solidFill>
              <a:latin typeface="BNazanin"/>
              <a:cs typeface="Nazanin" panose="00000400000000000000" pitchFamily="2" charset="-78"/>
            </a:endParaRPr>
          </a:p>
          <a:p>
            <a:pPr algn="just">
              <a:lnSpc>
                <a:spcPct val="200000"/>
              </a:lnSpc>
            </a:pPr>
            <a:r>
              <a:rPr lang="fa-IR" sz="2000" b="1" dirty="0" smtClean="0">
                <a:solidFill>
                  <a:srgbClr val="212529"/>
                </a:solidFill>
                <a:latin typeface="BNazanin"/>
                <a:cs typeface="Nazanin" panose="00000400000000000000" pitchFamily="2" charset="-78"/>
              </a:rPr>
              <a:t>حفظ </a:t>
            </a:r>
            <a:r>
              <a:rPr lang="fa-IR" sz="2000" b="1" dirty="0">
                <a:solidFill>
                  <a:srgbClr val="212529"/>
                </a:solidFill>
                <a:latin typeface="BNazanin"/>
                <a:cs typeface="Nazanin" panose="00000400000000000000" pitchFamily="2" charset="-78"/>
              </a:rPr>
              <a:t>سیستم پشتیبان و حمایتهای اجتماعی از نکات مهم در زمان سوگ است. بهتر است به جای تصمیمهای زود هنگام برای تغییر و کاهش درد از این طریق، برقراری ارتباط را در آنها تشویق </a:t>
            </a:r>
            <a:r>
              <a:rPr lang="fa-IR" sz="2000" b="1" dirty="0" smtClean="0">
                <a:solidFill>
                  <a:srgbClr val="212529"/>
                </a:solidFill>
                <a:latin typeface="BNazanin"/>
                <a:cs typeface="Nazanin" panose="00000400000000000000" pitchFamily="2" charset="-78"/>
              </a:rPr>
              <a:t>کرد.</a:t>
            </a:r>
          </a:p>
        </p:txBody>
      </p:sp>
      <p:sp>
        <p:nvSpPr>
          <p:cNvPr id="3" name="Rectangle 2"/>
          <p:cNvSpPr/>
          <p:nvPr/>
        </p:nvSpPr>
        <p:spPr>
          <a:xfrm>
            <a:off x="6452526" y="247916"/>
            <a:ext cx="3635932" cy="584775"/>
          </a:xfrm>
          <a:prstGeom prst="rect">
            <a:avLst/>
          </a:prstGeom>
        </p:spPr>
        <p:txBody>
          <a:bodyPr wrap="none">
            <a:spAutoFit/>
          </a:bodyPr>
          <a:lstStyle/>
          <a:p>
            <a:pPr marL="342900" indent="-342900">
              <a:buFont typeface="Wingdings" panose="05000000000000000000" pitchFamily="2" charset="2"/>
              <a:buChar char="q"/>
            </a:pPr>
            <a:r>
              <a:rPr lang="fa-IR" sz="3200" b="1" dirty="0" smtClean="0">
                <a:solidFill>
                  <a:srgbClr val="FF0000"/>
                </a:solidFill>
                <a:latin typeface="BNazanin"/>
                <a:cs typeface="Nazanin" panose="00000400000000000000" pitchFamily="2" charset="-78"/>
              </a:rPr>
              <a:t>ادامه شرح جلسه </a:t>
            </a:r>
            <a:r>
              <a:rPr lang="fa-IR" sz="3200" b="1" dirty="0">
                <a:solidFill>
                  <a:srgbClr val="FF0000"/>
                </a:solidFill>
                <a:latin typeface="BNazanin"/>
                <a:cs typeface="Nazanin" panose="00000400000000000000" pitchFamily="2" charset="-78"/>
              </a:rPr>
              <a:t>سوم</a:t>
            </a:r>
          </a:p>
        </p:txBody>
      </p:sp>
    </p:spTree>
    <p:extLst>
      <p:ext uri="{BB962C8B-B14F-4D97-AF65-F5344CB8AC3E}">
        <p14:creationId xmlns:p14="http://schemas.microsoft.com/office/powerpoint/2010/main" val="24421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7757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659988" y="269072"/>
            <a:ext cx="4534486" cy="4801314"/>
          </a:xfrm>
          <a:prstGeom prst="rect">
            <a:avLst/>
          </a:prstGeom>
        </p:spPr>
        <p:txBody>
          <a:bodyPr wrap="square">
            <a:spAutoFit/>
          </a:bodyPr>
          <a:lstStyle/>
          <a:p>
            <a:pPr marL="571500" indent="-571500">
              <a:lnSpc>
                <a:spcPct val="150000"/>
              </a:lnSpc>
              <a:buFont typeface="Wingdings" panose="05000000000000000000" pitchFamily="2" charset="2"/>
              <a:buChar char="q"/>
            </a:pPr>
            <a:r>
              <a:rPr lang="fa-IR" sz="3200" b="1" dirty="0">
                <a:solidFill>
                  <a:schemeClr val="bg1"/>
                </a:solidFill>
              </a:rPr>
              <a:t>سوگ = واکنش به فقدان</a:t>
            </a:r>
          </a:p>
          <a:p>
            <a:pPr marL="571500" indent="-571500">
              <a:lnSpc>
                <a:spcPct val="150000"/>
              </a:lnSpc>
              <a:buFont typeface="Wingdings" panose="05000000000000000000" pitchFamily="2" charset="2"/>
              <a:buChar char="q"/>
            </a:pPr>
            <a:r>
              <a:rPr lang="fa-IR" sz="3200" b="1" dirty="0" smtClean="0">
                <a:solidFill>
                  <a:srgbClr val="FF0000"/>
                </a:solidFill>
              </a:rPr>
              <a:t>مراحل سوگ</a:t>
            </a:r>
          </a:p>
          <a:p>
            <a:pPr marL="571500" indent="-571500">
              <a:lnSpc>
                <a:spcPct val="150000"/>
              </a:lnSpc>
              <a:buFont typeface="Wingdings" panose="05000000000000000000" pitchFamily="2" charset="2"/>
              <a:buChar char="ü"/>
            </a:pPr>
            <a:r>
              <a:rPr lang="fa-IR" sz="2800" b="1" dirty="0" smtClean="0">
                <a:solidFill>
                  <a:schemeClr val="bg1"/>
                </a:solidFill>
              </a:rPr>
              <a:t>شوک </a:t>
            </a:r>
            <a:r>
              <a:rPr lang="fa-IR" sz="2800" b="1" dirty="0">
                <a:solidFill>
                  <a:schemeClr val="bg1"/>
                </a:solidFill>
              </a:rPr>
              <a:t>و انکار</a:t>
            </a:r>
          </a:p>
          <a:p>
            <a:pPr marL="571500" indent="-571500">
              <a:lnSpc>
                <a:spcPct val="150000"/>
              </a:lnSpc>
              <a:buFont typeface="Wingdings" panose="05000000000000000000" pitchFamily="2" charset="2"/>
              <a:buChar char="ü"/>
            </a:pPr>
            <a:r>
              <a:rPr lang="fa-IR" sz="2800" b="1" dirty="0">
                <a:solidFill>
                  <a:schemeClr val="bg1"/>
                </a:solidFill>
              </a:rPr>
              <a:t>خشم</a:t>
            </a:r>
          </a:p>
          <a:p>
            <a:pPr marL="571500" indent="-571500">
              <a:lnSpc>
                <a:spcPct val="150000"/>
              </a:lnSpc>
              <a:buFont typeface="Wingdings" panose="05000000000000000000" pitchFamily="2" charset="2"/>
              <a:buChar char="ü"/>
            </a:pPr>
            <a:r>
              <a:rPr lang="fa-IR" sz="2800" b="1" dirty="0">
                <a:solidFill>
                  <a:schemeClr val="bg1"/>
                </a:solidFill>
              </a:rPr>
              <a:t>چانه زدن</a:t>
            </a:r>
          </a:p>
          <a:p>
            <a:pPr marL="571500" indent="-571500">
              <a:lnSpc>
                <a:spcPct val="150000"/>
              </a:lnSpc>
              <a:buFont typeface="Wingdings" panose="05000000000000000000" pitchFamily="2" charset="2"/>
              <a:buChar char="ü"/>
            </a:pPr>
            <a:r>
              <a:rPr lang="fa-IR" sz="2800" b="1" dirty="0">
                <a:solidFill>
                  <a:schemeClr val="bg1"/>
                </a:solidFill>
              </a:rPr>
              <a:t>افسردگی</a:t>
            </a:r>
          </a:p>
          <a:p>
            <a:pPr marL="571500" indent="-571500">
              <a:lnSpc>
                <a:spcPct val="150000"/>
              </a:lnSpc>
              <a:buFont typeface="Wingdings" panose="05000000000000000000" pitchFamily="2" charset="2"/>
              <a:buChar char="ü"/>
            </a:pPr>
            <a:r>
              <a:rPr lang="fa-IR" sz="2800" b="1" dirty="0">
                <a:solidFill>
                  <a:schemeClr val="bg1"/>
                </a:solidFill>
              </a:rPr>
              <a:t>پذیرش</a:t>
            </a:r>
            <a:endParaRPr lang="fa-IR" sz="2800" b="1" dirty="0">
              <a:solidFill>
                <a:schemeClr val="bg1"/>
              </a:solidFill>
            </a:endParaRPr>
          </a:p>
        </p:txBody>
      </p:sp>
    </p:spTree>
    <p:extLst>
      <p:ext uri="{BB962C8B-B14F-4D97-AF65-F5344CB8AC3E}">
        <p14:creationId xmlns:p14="http://schemas.microsoft.com/office/powerpoint/2010/main" val="146742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370" y="841108"/>
            <a:ext cx="11242008" cy="5493812"/>
          </a:xfrm>
          <a:prstGeom prst="rect">
            <a:avLst/>
          </a:prstGeom>
        </p:spPr>
        <p:txBody>
          <a:bodyPr wrap="square">
            <a:spAutoFit/>
          </a:bodyPr>
          <a:lstStyle/>
          <a:p>
            <a:pPr>
              <a:lnSpc>
                <a:spcPct val="150000"/>
              </a:lnSpc>
            </a:pPr>
            <a:r>
              <a:rPr lang="fa-IR" b="1" dirty="0">
                <a:solidFill>
                  <a:srgbClr val="212529"/>
                </a:solidFill>
                <a:latin typeface="BNazanin"/>
                <a:cs typeface="Nazanin" panose="00000400000000000000" pitchFamily="2" charset="-78"/>
              </a:rPr>
              <a:t>پیش از این اتفاق چه برنامه هایی داشتید؟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کسی که از دست داده اید (نام </a:t>
            </a:r>
            <a:r>
              <a:rPr lang="fa-IR" b="1" dirty="0" smtClean="0">
                <a:solidFill>
                  <a:srgbClr val="212529"/>
                </a:solidFill>
                <a:latin typeface="BNazanin"/>
                <a:cs typeface="Nazanin" panose="00000400000000000000" pitchFamily="2" charset="-78"/>
              </a:rPr>
              <a:t>می بریم:پدر</a:t>
            </a:r>
            <a:r>
              <a:rPr lang="fa-IR" b="1" dirty="0">
                <a:solidFill>
                  <a:srgbClr val="212529"/>
                </a:solidFill>
                <a:latin typeface="BNazanin"/>
                <a:cs typeface="Nazanin" panose="00000400000000000000" pitchFamily="2" charset="-78"/>
              </a:rPr>
              <a:t>، مادر، همسر، ..). در انجام امور زندگی شما چه نقشی داشت؟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او (متوفا) در تصمیم گیری های شما نقشی داشت؟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نبود او چه تاثیری بر روند زندگی شما گذاشته و چه مشکلاتی برای شما بوجود آورده است؟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برای مواجهه با این مشکلات چه کاری انجام </a:t>
            </a:r>
            <a:r>
              <a:rPr lang="fa-IR" b="1" dirty="0" smtClean="0">
                <a:solidFill>
                  <a:srgbClr val="212529"/>
                </a:solidFill>
                <a:latin typeface="BNazanin"/>
                <a:cs typeface="Nazanin" panose="00000400000000000000" pitchFamily="2" charset="-78"/>
              </a:rPr>
              <a:t>می دهید</a:t>
            </a:r>
            <a:r>
              <a:rPr lang="fa-IR" b="1" dirty="0">
                <a:solidFill>
                  <a:srgbClr val="212529"/>
                </a:solidFill>
                <a:latin typeface="BNazanin"/>
                <a:cs typeface="Nazanin" panose="00000400000000000000" pitchFamily="2" charset="-78"/>
              </a:rPr>
              <a:t>؟</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کسی هست که برای حل مشکلات یا رسیدن به اهدافتان به شما کمک کند؟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فکر </a:t>
            </a:r>
            <a:r>
              <a:rPr lang="fa-IR" b="1" dirty="0" smtClean="0">
                <a:solidFill>
                  <a:srgbClr val="212529"/>
                </a:solidFill>
                <a:latin typeface="BNazanin"/>
                <a:cs typeface="Nazanin" panose="00000400000000000000" pitchFamily="2" charset="-78"/>
              </a:rPr>
              <a:t>می کنید </a:t>
            </a:r>
            <a:r>
              <a:rPr lang="fa-IR" b="1" dirty="0">
                <a:solidFill>
                  <a:srgbClr val="212529"/>
                </a:solidFill>
                <a:latin typeface="BNazanin"/>
                <a:cs typeface="Nazanin" panose="00000400000000000000" pitchFamily="2" charset="-78"/>
              </a:rPr>
              <a:t>وقتی سوگواریتان طی شود چه کارهایی انجام خواهید داد؟</a:t>
            </a:r>
            <a:br>
              <a:rPr lang="fa-IR" b="1" dirty="0">
                <a:solidFill>
                  <a:srgbClr val="212529"/>
                </a:solidFill>
                <a:latin typeface="BNazanin"/>
                <a:cs typeface="Nazanin" panose="00000400000000000000" pitchFamily="2" charset="-78"/>
              </a:rPr>
            </a:br>
            <a:r>
              <a:rPr lang="fa-IR" b="1" dirty="0">
                <a:solidFill>
                  <a:srgbClr val="FF0000"/>
                </a:solidFill>
                <a:latin typeface="BNazanin"/>
                <a:cs typeface="Nazanin" panose="00000400000000000000" pitchFamily="2" charset="-78"/>
              </a:rPr>
              <a:t>اگر او (متوفا) اینجا بود چه توصیه هایی برای شما داشت؟</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بهترین چیزهایی که او (متوفا) برای شما </a:t>
            </a:r>
            <a:r>
              <a:rPr lang="fa-IR" b="1" dirty="0" smtClean="0">
                <a:solidFill>
                  <a:srgbClr val="212529"/>
                </a:solidFill>
                <a:latin typeface="BNazanin"/>
                <a:cs typeface="Nazanin" panose="00000400000000000000" pitchFamily="2" charset="-78"/>
              </a:rPr>
              <a:t>می خواست </a:t>
            </a:r>
            <a:r>
              <a:rPr lang="fa-IR" b="1" dirty="0">
                <a:solidFill>
                  <a:srgbClr val="212529"/>
                </a:solidFill>
                <a:latin typeface="BNazanin"/>
                <a:cs typeface="Nazanin" panose="00000400000000000000" pitchFamily="2" charset="-78"/>
              </a:rPr>
              <a:t>چه بود؟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در مورد ادامه زندگی بدون متوفا چه فکر </a:t>
            </a:r>
            <a:r>
              <a:rPr lang="fa-IR" b="1" dirty="0" smtClean="0">
                <a:solidFill>
                  <a:srgbClr val="212529"/>
                </a:solidFill>
                <a:latin typeface="BNazanin"/>
                <a:cs typeface="Nazanin" panose="00000400000000000000" pitchFamily="2" charset="-78"/>
              </a:rPr>
              <a:t>می کنید؟</a:t>
            </a:r>
          </a:p>
          <a:p>
            <a:pPr>
              <a:lnSpc>
                <a:spcPct val="150000"/>
              </a:lnSpc>
            </a:pPr>
            <a:endParaRPr lang="fa-IR" b="1" dirty="0">
              <a:solidFill>
                <a:srgbClr val="212529"/>
              </a:solidFill>
              <a:latin typeface="BNazanin"/>
              <a:cs typeface="Nazanin" panose="00000400000000000000" pitchFamily="2" charset="-78"/>
            </a:endParaRPr>
          </a:p>
          <a:p>
            <a:pPr>
              <a:lnSpc>
                <a:spcPct val="150000"/>
              </a:lnSpc>
            </a:pPr>
            <a:r>
              <a:rPr lang="fa-IR" b="1" dirty="0" smtClean="0">
                <a:solidFill>
                  <a:srgbClr val="212529"/>
                </a:solidFill>
                <a:latin typeface="BNazanin"/>
                <a:cs typeface="Nazanin" panose="00000400000000000000" pitchFamily="2" charset="-78"/>
              </a:rPr>
              <a:t>به </a:t>
            </a:r>
            <a:r>
              <a:rPr lang="fa-IR" b="1" dirty="0">
                <a:solidFill>
                  <a:srgbClr val="212529"/>
                </a:solidFill>
                <a:latin typeface="BNazanin"/>
                <a:cs typeface="Nazanin" panose="00000400000000000000" pitchFamily="2" charset="-78"/>
              </a:rPr>
              <a:t>فرد یادآور شوید که برای تغییرات مهم درزندگی و یا ایجاد رابطه عاطفی جدید عجله نکند و زمان کافی به خود و نزدیکانش بدهد</a:t>
            </a:r>
            <a:r>
              <a:rPr lang="fa-IR" dirty="0"/>
              <a:t/>
            </a:r>
            <a:br>
              <a:rPr lang="fa-IR" dirty="0"/>
            </a:br>
            <a:endParaRPr lang="fa-IR" dirty="0"/>
          </a:p>
        </p:txBody>
      </p:sp>
      <p:sp>
        <p:nvSpPr>
          <p:cNvPr id="3" name="Rectangle 2"/>
          <p:cNvSpPr/>
          <p:nvPr/>
        </p:nvSpPr>
        <p:spPr>
          <a:xfrm>
            <a:off x="8890330" y="236197"/>
            <a:ext cx="2844048" cy="461665"/>
          </a:xfrm>
          <a:prstGeom prst="rect">
            <a:avLst/>
          </a:prstGeom>
        </p:spPr>
        <p:txBody>
          <a:bodyPr wrap="none">
            <a:spAutoFit/>
          </a:bodyPr>
          <a:lstStyle/>
          <a:p>
            <a:pPr marL="342900" indent="-342900">
              <a:buFont typeface="Wingdings" panose="05000000000000000000" pitchFamily="2" charset="2"/>
              <a:buChar char="q"/>
            </a:pPr>
            <a:r>
              <a:rPr lang="fa-IR" sz="2400" b="1" dirty="0">
                <a:solidFill>
                  <a:srgbClr val="FF0000"/>
                </a:solidFill>
                <a:latin typeface="BNazanin"/>
                <a:cs typeface="Nazanin" panose="00000400000000000000" pitchFamily="2" charset="-78"/>
              </a:rPr>
              <a:t>ادامه شرح جلسه سوم</a:t>
            </a:r>
          </a:p>
        </p:txBody>
      </p:sp>
    </p:spTree>
    <p:extLst>
      <p:ext uri="{BB962C8B-B14F-4D97-AF65-F5344CB8AC3E}">
        <p14:creationId xmlns:p14="http://schemas.microsoft.com/office/powerpoint/2010/main" val="42514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4" y="1676461"/>
            <a:ext cx="11057206" cy="4847481"/>
          </a:xfrm>
          <a:prstGeom prst="rect">
            <a:avLst/>
          </a:prstGeom>
        </p:spPr>
        <p:txBody>
          <a:bodyPr wrap="square">
            <a:spAutoFit/>
          </a:bodyPr>
          <a:lstStyle/>
          <a:p>
            <a:pPr>
              <a:lnSpc>
                <a:spcPct val="150000"/>
              </a:lnSpc>
            </a:pPr>
            <a:r>
              <a:rPr lang="fa-IR" sz="2000" b="1" dirty="0">
                <a:solidFill>
                  <a:srgbClr val="212529"/>
                </a:solidFill>
                <a:latin typeface="BNazanin"/>
                <a:cs typeface="Nazanin" panose="00000400000000000000" pitchFamily="2" charset="-78"/>
              </a:rPr>
              <a:t>در پایان جلسه انتظار داریم مراجع پذیرش مرگ را درک کرده و زندگی بدون فرد فوت شده را ممکن بداند.</a:t>
            </a:r>
          </a:p>
          <a:p>
            <a:pPr>
              <a:lnSpc>
                <a:spcPct val="150000"/>
              </a:lnSpc>
            </a:pPr>
            <a:r>
              <a:rPr lang="fa-IR" sz="2000" dirty="0">
                <a:solidFill>
                  <a:srgbClr val="212529"/>
                </a:solidFill>
                <a:latin typeface="BNazanin"/>
              </a:rPr>
              <a:t/>
            </a:r>
            <a:br>
              <a:rPr lang="fa-IR" sz="2000" dirty="0">
                <a:solidFill>
                  <a:srgbClr val="212529"/>
                </a:solidFill>
                <a:latin typeface="BNazanin"/>
              </a:rPr>
            </a:br>
            <a:r>
              <a:rPr lang="fa-IR" sz="2800" b="1" dirty="0">
                <a:solidFill>
                  <a:srgbClr val="FF0000"/>
                </a:solidFill>
                <a:latin typeface="BNazanin"/>
                <a:cs typeface="Nazanin" panose="00000400000000000000" pitchFamily="2" charset="-78"/>
              </a:rPr>
              <a:t>تکالیف پیشنهادی:</a:t>
            </a:r>
            <a:r>
              <a:rPr lang="fa-IR" sz="2000" dirty="0">
                <a:solidFill>
                  <a:srgbClr val="212529"/>
                </a:solidFill>
                <a:latin typeface="BNazaninBold"/>
              </a:rPr>
              <a:t/>
            </a:r>
            <a:br>
              <a:rPr lang="fa-IR" sz="2000" dirty="0">
                <a:solidFill>
                  <a:srgbClr val="212529"/>
                </a:solidFill>
                <a:latin typeface="BNazaninBold"/>
              </a:rPr>
            </a:br>
            <a:r>
              <a:rPr lang="fa-IR" sz="2000" b="1" dirty="0">
                <a:solidFill>
                  <a:srgbClr val="212529"/>
                </a:solidFill>
                <a:latin typeface="BNazanin"/>
                <a:cs typeface="Nazanin" panose="00000400000000000000" pitchFamily="2" charset="-78"/>
              </a:rPr>
              <a:t>در نظرگرفتن یکی از مشکلات موجود که قابل حل باشد</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مشخص کردن امکانات، توانمندیها و محدودیتهای فردی و اجتماعی</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ارائه راه حلها به شکل بارش فکر</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بررسی پیامدهای مثبت و منفی هر راه حل</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انتخاب راه حل مورد نظر و برنامه ریزی برای اجرای آن</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مراجع باید تمام این مراحل را یادداشت کرده و </a:t>
            </a:r>
            <a:r>
              <a:rPr lang="fa-IR" sz="2000" b="1" dirty="0" smtClean="0">
                <a:solidFill>
                  <a:srgbClr val="212529"/>
                </a:solidFill>
                <a:latin typeface="BNazanin"/>
                <a:cs typeface="Nazanin" panose="00000400000000000000" pitchFamily="2" charset="-78"/>
              </a:rPr>
              <a:t>در مورد مشکلات دیگر نیز به کار گیرد.</a:t>
            </a:r>
            <a:r>
              <a:rPr lang="fa-IR" dirty="0"/>
              <a:t/>
            </a:r>
            <a:br>
              <a:rPr lang="fa-IR" dirty="0"/>
            </a:br>
            <a:endParaRPr lang="fa-IR" dirty="0"/>
          </a:p>
        </p:txBody>
      </p:sp>
      <p:sp>
        <p:nvSpPr>
          <p:cNvPr id="3" name="Rectangle 2"/>
          <p:cNvSpPr/>
          <p:nvPr/>
        </p:nvSpPr>
        <p:spPr>
          <a:xfrm>
            <a:off x="5073747" y="211015"/>
            <a:ext cx="6096000" cy="1569660"/>
          </a:xfrm>
          <a:prstGeom prst="rect">
            <a:avLst/>
          </a:prstGeom>
        </p:spPr>
        <p:txBody>
          <a:bodyPr>
            <a:spAutoFit/>
          </a:bodyPr>
          <a:lstStyle/>
          <a:p>
            <a:endParaRPr lang="fa-IR" dirty="0">
              <a:solidFill>
                <a:srgbClr val="212529"/>
              </a:solidFill>
              <a:latin typeface="BNazanin"/>
            </a:endParaRPr>
          </a:p>
          <a:p>
            <a:pPr marL="342900" indent="-342900">
              <a:buFont typeface="Wingdings" panose="05000000000000000000" pitchFamily="2" charset="2"/>
              <a:buChar char="q"/>
            </a:pPr>
            <a:r>
              <a:rPr lang="fa-IR" sz="3200" b="1" dirty="0">
                <a:solidFill>
                  <a:srgbClr val="FF0000"/>
                </a:solidFill>
                <a:latin typeface="BNazanin"/>
                <a:cs typeface="Nazanin" panose="00000400000000000000" pitchFamily="2" charset="-78"/>
              </a:rPr>
              <a:t>ادامه شرح جلسه سوم</a:t>
            </a:r>
          </a:p>
          <a:p>
            <a:endParaRPr lang="fa-IR" b="1" dirty="0">
              <a:solidFill>
                <a:srgbClr val="212529"/>
              </a:solidFill>
              <a:latin typeface="BNazaninBold"/>
            </a:endParaRPr>
          </a:p>
          <a:p>
            <a:pPr marL="285750" indent="-285750">
              <a:buFont typeface="Wingdings" panose="05000000000000000000" pitchFamily="2" charset="2"/>
              <a:buChar char="v"/>
            </a:pPr>
            <a:r>
              <a:rPr lang="fa-IR" sz="2800" b="1" dirty="0">
                <a:solidFill>
                  <a:srgbClr val="FF0000"/>
                </a:solidFill>
                <a:latin typeface="BNazanin"/>
                <a:cs typeface="Nazanin" panose="00000400000000000000" pitchFamily="2" charset="-78"/>
              </a:rPr>
              <a:t>جمع بندی و ارائه تکلیف:</a:t>
            </a:r>
          </a:p>
        </p:txBody>
      </p:sp>
    </p:spTree>
    <p:extLst>
      <p:ext uri="{BB962C8B-B14F-4D97-AF65-F5344CB8AC3E}">
        <p14:creationId xmlns:p14="http://schemas.microsoft.com/office/powerpoint/2010/main" val="45915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2" y="253218"/>
            <a:ext cx="9481625" cy="6316394"/>
          </a:xfrm>
          <a:prstGeom prst="rect">
            <a:avLst/>
          </a:prstGeom>
        </p:spPr>
      </p:pic>
    </p:spTree>
    <p:extLst>
      <p:ext uri="{BB962C8B-B14F-4D97-AF65-F5344CB8AC3E}">
        <p14:creationId xmlns:p14="http://schemas.microsoft.com/office/powerpoint/2010/main" val="424219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896" y="544512"/>
            <a:ext cx="11240086" cy="6001643"/>
          </a:xfrm>
          <a:prstGeom prst="rect">
            <a:avLst/>
          </a:prstGeom>
        </p:spPr>
        <p:txBody>
          <a:bodyPr wrap="square">
            <a:spAutoFit/>
          </a:bodyPr>
          <a:lstStyle/>
          <a:p>
            <a:pPr marL="342900" indent="-342900">
              <a:lnSpc>
                <a:spcPct val="150000"/>
              </a:lnSpc>
              <a:buFont typeface="Wingdings" panose="05000000000000000000" pitchFamily="2" charset="2"/>
              <a:buChar char="q"/>
            </a:pPr>
            <a:r>
              <a:rPr lang="fa-IR" sz="2800" b="1" dirty="0" smtClean="0">
                <a:solidFill>
                  <a:srgbClr val="FF0000"/>
                </a:solidFill>
                <a:latin typeface="BNazanin"/>
                <a:cs typeface="Nazanin" panose="00000400000000000000" pitchFamily="2" charset="-78"/>
              </a:rPr>
              <a:t>شرح </a:t>
            </a:r>
            <a:r>
              <a:rPr lang="fa-IR" sz="2800" b="1" dirty="0">
                <a:solidFill>
                  <a:srgbClr val="FF0000"/>
                </a:solidFill>
                <a:latin typeface="BNazanin"/>
                <a:cs typeface="Nazanin" panose="00000400000000000000" pitchFamily="2" charset="-78"/>
              </a:rPr>
              <a:t>جلسه چهارم</a:t>
            </a:r>
          </a:p>
          <a:p>
            <a:pPr>
              <a:lnSpc>
                <a:spcPct val="150000"/>
              </a:lnSpc>
            </a:pPr>
            <a:r>
              <a:rPr lang="fa-IR" sz="2000" b="1" dirty="0">
                <a:solidFill>
                  <a:srgbClr val="212529"/>
                </a:solidFill>
                <a:latin typeface="BNazanin"/>
                <a:cs typeface="Nazanin" panose="00000400000000000000" pitchFamily="2" charset="-78"/>
              </a:rPr>
              <a:t/>
            </a:r>
            <a:br>
              <a:rPr lang="fa-IR" sz="2000" b="1" dirty="0">
                <a:solidFill>
                  <a:srgbClr val="212529"/>
                </a:solidFill>
                <a:latin typeface="BNazanin"/>
                <a:cs typeface="Nazanin" panose="00000400000000000000" pitchFamily="2" charset="-78"/>
              </a:rPr>
            </a:br>
            <a:r>
              <a:rPr lang="fa-IR" sz="2800" b="1" dirty="0">
                <a:solidFill>
                  <a:srgbClr val="FF0000"/>
                </a:solidFill>
                <a:latin typeface="BNazanin"/>
                <a:cs typeface="Nazanin" panose="00000400000000000000" pitchFamily="2" charset="-78"/>
              </a:rPr>
              <a:t>تکنیکهای مورد استفاده: </a:t>
            </a:r>
            <a:r>
              <a:rPr lang="fa-IR" sz="2000" b="1" dirty="0">
                <a:solidFill>
                  <a:srgbClr val="212529"/>
                </a:solidFill>
                <a:latin typeface="BNazanin"/>
                <a:cs typeface="Nazanin" panose="00000400000000000000" pitchFamily="2" charset="-78"/>
              </a:rPr>
              <a:t>بررسی تکالیف جلسه قبل، بررسی تغییرات به روایت خود مراجع </a:t>
            </a:r>
            <a:endParaRPr lang="fa-IR" sz="2000" b="1" dirty="0" smtClean="0">
              <a:solidFill>
                <a:srgbClr val="212529"/>
              </a:solidFill>
              <a:latin typeface="BNazanin"/>
              <a:cs typeface="Nazanin" panose="00000400000000000000" pitchFamily="2" charset="-78"/>
            </a:endParaRPr>
          </a:p>
          <a:p>
            <a:pPr>
              <a:lnSpc>
                <a:spcPct val="150000"/>
              </a:lnSpc>
            </a:pPr>
            <a:endParaRPr lang="fa-IR" b="1" dirty="0" smtClean="0">
              <a:solidFill>
                <a:srgbClr val="212529"/>
              </a:solidFill>
              <a:latin typeface="BNazanin"/>
              <a:cs typeface="Nazanin" panose="00000400000000000000" pitchFamily="2" charset="-78"/>
            </a:endParaRPr>
          </a:p>
          <a:p>
            <a:pPr>
              <a:lnSpc>
                <a:spcPct val="150000"/>
              </a:lnSpc>
            </a:pPr>
            <a:r>
              <a:rPr lang="fa-IR" sz="2400" b="1" dirty="0">
                <a:solidFill>
                  <a:srgbClr val="FF0000"/>
                </a:solidFill>
                <a:latin typeface="BNazanin"/>
                <a:cs typeface="Nazanin" panose="00000400000000000000" pitchFamily="2" charset="-78"/>
              </a:rPr>
              <a:t>پرسشها:</a:t>
            </a:r>
          </a:p>
          <a:p>
            <a:pPr>
              <a:lnSpc>
                <a:spcPct val="150000"/>
              </a:lnSpc>
            </a:pPr>
            <a:r>
              <a:rPr lang="fa-IR" sz="2000" b="1" dirty="0" smtClean="0">
                <a:solidFill>
                  <a:srgbClr val="212529"/>
                </a:solidFill>
                <a:latin typeface="BNazanin"/>
                <a:cs typeface="Nazanin" panose="00000400000000000000" pitchFamily="2" charset="-78"/>
              </a:rPr>
              <a:t>این </a:t>
            </a:r>
            <a:r>
              <a:rPr lang="fa-IR" sz="2000" b="1" dirty="0">
                <a:solidFill>
                  <a:srgbClr val="212529"/>
                </a:solidFill>
                <a:latin typeface="BNazanin"/>
                <a:cs typeface="Nazanin" panose="00000400000000000000" pitchFamily="2" charset="-78"/>
              </a:rPr>
              <a:t>چهارمین و آخرین جلسه مشاوره ما است. در این جلسه از شما </a:t>
            </a:r>
            <a:r>
              <a:rPr lang="fa-IR" sz="2000" b="1" dirty="0" smtClean="0">
                <a:solidFill>
                  <a:srgbClr val="212529"/>
                </a:solidFill>
                <a:latin typeface="BNazanin"/>
                <a:cs typeface="Nazanin" panose="00000400000000000000" pitchFamily="2" charset="-78"/>
              </a:rPr>
              <a:t>می خواهم </a:t>
            </a:r>
            <a:r>
              <a:rPr lang="fa-IR" sz="2000" b="1" dirty="0">
                <a:solidFill>
                  <a:srgbClr val="212529"/>
                </a:solidFill>
                <a:latin typeface="BNazanin"/>
                <a:cs typeface="Nazanin" panose="00000400000000000000" pitchFamily="2" charset="-78"/>
              </a:rPr>
              <a:t>به من بگویید از اولین جلسه درمان تا کنون چه تغییراتی در مورد احساسات و </a:t>
            </a:r>
            <a:r>
              <a:rPr lang="fa-IR" sz="2000" b="1" dirty="0" smtClean="0">
                <a:solidFill>
                  <a:srgbClr val="212529"/>
                </a:solidFill>
                <a:latin typeface="BNazanin"/>
                <a:cs typeface="Nazanin" panose="00000400000000000000" pitchFamily="2" charset="-78"/>
              </a:rPr>
              <a:t>هیجانها، عزت </a:t>
            </a:r>
            <a:r>
              <a:rPr lang="fa-IR" sz="2000" b="1" dirty="0">
                <a:solidFill>
                  <a:srgbClr val="212529"/>
                </a:solidFill>
                <a:latin typeface="BNazanin"/>
                <a:cs typeface="Nazanin" panose="00000400000000000000" pitchFamily="2" charset="-78"/>
              </a:rPr>
              <a:t>نفس، احساس گناه، احساس اندوه و احساس ناامیدی در خود دیده اید؟</a:t>
            </a:r>
            <a:br>
              <a:rPr lang="fa-IR" sz="2000" b="1" dirty="0">
                <a:solidFill>
                  <a:srgbClr val="212529"/>
                </a:solidFill>
                <a:latin typeface="BNazanin"/>
                <a:cs typeface="Nazanin" panose="00000400000000000000" pitchFamily="2" charset="-78"/>
              </a:rPr>
            </a:br>
            <a:r>
              <a:rPr lang="fa-IR" sz="2000" b="1" dirty="0" smtClean="0">
                <a:solidFill>
                  <a:srgbClr val="212529"/>
                </a:solidFill>
                <a:latin typeface="BNazanin"/>
                <a:cs typeface="Nazanin" panose="00000400000000000000" pitchFamily="2" charset="-78"/>
              </a:rPr>
              <a:t>بعد </a:t>
            </a:r>
            <a:r>
              <a:rPr lang="fa-IR" sz="2000" b="1" dirty="0">
                <a:solidFill>
                  <a:srgbClr val="212529"/>
                </a:solidFill>
                <a:latin typeface="BNazanin"/>
                <a:cs typeface="Nazanin" panose="00000400000000000000" pitchFamily="2" charset="-78"/>
              </a:rPr>
              <a:t>از جلساتی که با هم </a:t>
            </a:r>
            <a:r>
              <a:rPr lang="fa-IR" sz="2000" b="1" dirty="0" smtClean="0">
                <a:solidFill>
                  <a:srgbClr val="212529"/>
                </a:solidFill>
                <a:latin typeface="BNazanin"/>
                <a:cs typeface="Nazanin" panose="00000400000000000000" pitchFamily="2" charset="-78"/>
              </a:rPr>
              <a:t>داشته ایم </a:t>
            </a:r>
            <a:r>
              <a:rPr lang="fa-IR" sz="2000" b="1" dirty="0">
                <a:solidFill>
                  <a:srgbClr val="212529"/>
                </a:solidFill>
                <a:latin typeface="BNazanin"/>
                <a:cs typeface="Nazanin" panose="00000400000000000000" pitchFamily="2" charset="-78"/>
              </a:rPr>
              <a:t>حالا چه احساسی نسبت به خودتان دارید؟ آیا این احساس از اولین جلسه تغییری کرده است؟</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چه احساسی نسبت به متوفا دارید؟ آیا از روزی که مشاوره را شروع کرده اید احساساتتان نسبت به فوت او تغییری کرده است؟</a:t>
            </a:r>
            <a:br>
              <a:rPr lang="fa-IR" sz="2000" b="1" dirty="0">
                <a:solidFill>
                  <a:srgbClr val="212529"/>
                </a:solidFill>
                <a:latin typeface="BNazanin"/>
                <a:cs typeface="Nazanin" panose="00000400000000000000" pitchFamily="2" charset="-78"/>
              </a:rPr>
            </a:br>
            <a:r>
              <a:rPr lang="fa-IR" sz="2000" b="1" dirty="0">
                <a:solidFill>
                  <a:srgbClr val="212529"/>
                </a:solidFill>
                <a:latin typeface="BNazanin"/>
                <a:cs typeface="Nazanin" panose="00000400000000000000" pitchFamily="2" charset="-78"/>
              </a:rPr>
              <a:t>ما قبلا در مورد احساساتتان نسبت به دیگران صحبت کرده ایم. بعداز سه جلسه گذشته آیا تغییری دراین احساسات نسبت به دیگران در خود </a:t>
            </a:r>
            <a:r>
              <a:rPr lang="fa-IR" sz="2000" b="1" dirty="0" smtClean="0">
                <a:solidFill>
                  <a:srgbClr val="212529"/>
                </a:solidFill>
                <a:latin typeface="BNazanin"/>
                <a:cs typeface="Nazanin" panose="00000400000000000000" pitchFamily="2" charset="-78"/>
              </a:rPr>
              <a:t>می بینید</a:t>
            </a:r>
            <a:r>
              <a:rPr lang="fa-IR" sz="2000" b="1" dirty="0">
                <a:solidFill>
                  <a:srgbClr val="212529"/>
                </a:solidFill>
                <a:latin typeface="BNazanin"/>
                <a:cs typeface="Nazanin" panose="00000400000000000000" pitchFamily="2" charset="-78"/>
              </a:rPr>
              <a:t>؟ آیا این احساس نسبت به جلسه اول تغییر کرده است؟</a:t>
            </a: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endParaRPr lang="fa-IR" b="1" dirty="0">
              <a:solidFill>
                <a:srgbClr val="212529"/>
              </a:solidFill>
              <a:latin typeface="BNazanin"/>
            </a:endParaRPr>
          </a:p>
        </p:txBody>
      </p:sp>
    </p:spTree>
    <p:extLst>
      <p:ext uri="{BB962C8B-B14F-4D97-AF65-F5344CB8AC3E}">
        <p14:creationId xmlns:p14="http://schemas.microsoft.com/office/powerpoint/2010/main" val="238045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5" y="117693"/>
            <a:ext cx="11887200" cy="6709529"/>
          </a:xfrm>
          <a:prstGeom prst="rect">
            <a:avLst/>
          </a:prstGeom>
        </p:spPr>
        <p:txBody>
          <a:bodyPr wrap="square">
            <a:spAutoFit/>
          </a:bodyPr>
          <a:lstStyle/>
          <a:p>
            <a:pPr algn="ctr"/>
            <a:r>
              <a:rPr lang="fa-IR" sz="2400" b="1" dirty="0">
                <a:solidFill>
                  <a:srgbClr val="FF0000"/>
                </a:solidFill>
                <a:latin typeface="BNazanin"/>
                <a:cs typeface="Nazanin" panose="00000400000000000000" pitchFamily="2" charset="-78"/>
              </a:rPr>
              <a:t>پرسشهای بررسی </a:t>
            </a:r>
            <a:r>
              <a:rPr lang="fa-IR" sz="2400" b="1" dirty="0" smtClean="0">
                <a:solidFill>
                  <a:srgbClr val="FF0000"/>
                </a:solidFill>
                <a:latin typeface="BNazanin"/>
                <a:cs typeface="Nazanin" panose="00000400000000000000" pitchFamily="2" charset="-78"/>
              </a:rPr>
              <a:t>رفتار فردی </a:t>
            </a:r>
            <a:r>
              <a:rPr lang="fa-IR" sz="2400" b="1" dirty="0">
                <a:solidFill>
                  <a:srgbClr val="FF0000"/>
                </a:solidFill>
                <a:latin typeface="BNazanin"/>
                <a:cs typeface="Nazanin" panose="00000400000000000000" pitchFamily="2" charset="-78"/>
              </a:rPr>
              <a:t>در حیطه های: خود مراقبتی، فعالیت فیزیکی، الگوی خواب</a:t>
            </a:r>
            <a:r>
              <a:rPr lang="fa-IR" sz="2400" b="1" dirty="0" smtClean="0">
                <a:solidFill>
                  <a:srgbClr val="FF0000"/>
                </a:solidFill>
                <a:latin typeface="BNazanin"/>
                <a:cs typeface="Nazanin" panose="00000400000000000000" pitchFamily="2" charset="-78"/>
              </a:rPr>
              <a:t>، خوردن</a:t>
            </a:r>
            <a:r>
              <a:rPr lang="fa-IR" sz="2400" b="1" dirty="0">
                <a:solidFill>
                  <a:srgbClr val="FF0000"/>
                </a:solidFill>
                <a:latin typeface="BNazanin"/>
                <a:cs typeface="Nazanin" panose="00000400000000000000" pitchFamily="2" charset="-78"/>
              </a:rPr>
              <a:t>، روابط بین فردی</a:t>
            </a:r>
          </a:p>
          <a:p>
            <a:r>
              <a:rPr lang="fa-IR" sz="1400" b="1" dirty="0">
                <a:solidFill>
                  <a:srgbClr val="212529"/>
                </a:solidFill>
                <a:latin typeface="BNazanin"/>
              </a:rPr>
              <a:t/>
            </a:r>
            <a:br>
              <a:rPr lang="fa-IR" sz="1400" b="1" dirty="0">
                <a:solidFill>
                  <a:srgbClr val="212529"/>
                </a:solidFill>
                <a:latin typeface="BNazanin"/>
              </a:rPr>
            </a:br>
            <a:r>
              <a:rPr lang="fa-IR" sz="2000" b="1" dirty="0">
                <a:solidFill>
                  <a:srgbClr val="FF0000"/>
                </a:solidFill>
                <a:latin typeface="BNazanin"/>
                <a:cs typeface="Nazanin" panose="00000400000000000000" pitchFamily="2" charset="-78"/>
              </a:rPr>
              <a:t>خودمراقبتی</a:t>
            </a:r>
            <a:r>
              <a:rPr lang="fa-IR" sz="1400" b="1" dirty="0">
                <a:solidFill>
                  <a:srgbClr val="212529"/>
                </a:solidFill>
                <a:latin typeface="BNazanin"/>
              </a:rPr>
              <a:t/>
            </a:r>
            <a:br>
              <a:rPr lang="fa-IR" sz="1400" b="1" dirty="0">
                <a:solidFill>
                  <a:srgbClr val="212529"/>
                </a:solidFill>
                <a:latin typeface="BNazanin"/>
              </a:rPr>
            </a:br>
            <a:r>
              <a:rPr lang="fa-IR" sz="1600" b="1" dirty="0" smtClean="0">
                <a:solidFill>
                  <a:srgbClr val="212529"/>
                </a:solidFill>
                <a:latin typeface="BNazanin"/>
                <a:cs typeface="Nazanin" panose="00000400000000000000" pitchFamily="2" charset="-78"/>
              </a:rPr>
              <a:t>می توانید </a:t>
            </a:r>
            <a:r>
              <a:rPr lang="fa-IR" sz="1600" b="1" dirty="0">
                <a:solidFill>
                  <a:srgbClr val="212529"/>
                </a:solidFill>
                <a:latin typeface="BNazanin"/>
                <a:cs typeface="Nazanin" panose="00000400000000000000" pitchFamily="2" charset="-78"/>
              </a:rPr>
              <a:t>در مورد تغییرات برنامه های زندگیتان درشبانه روز برایم بگویید ؟ (به یکی از رفتارهایی که نشانه </a:t>
            </a:r>
            <a:r>
              <a:rPr lang="fa-IR" sz="1600" b="1" dirty="0" smtClean="0">
                <a:solidFill>
                  <a:srgbClr val="212529"/>
                </a:solidFill>
                <a:latin typeface="BNazanin"/>
                <a:cs typeface="Nazanin" panose="00000400000000000000" pitchFamily="2" charset="-78"/>
              </a:rPr>
              <a:t>بی نظمی </a:t>
            </a:r>
            <a:r>
              <a:rPr lang="fa-IR" sz="1600" b="1" dirty="0">
                <a:solidFill>
                  <a:srgbClr val="212529"/>
                </a:solidFill>
                <a:latin typeface="BNazanin"/>
                <a:cs typeface="Nazanin" panose="00000400000000000000" pitchFamily="2" charset="-78"/>
              </a:rPr>
              <a:t>در برنامه های </a:t>
            </a:r>
            <a:r>
              <a:rPr lang="fa-IR" sz="1600" b="1" dirty="0" smtClean="0">
                <a:solidFill>
                  <a:srgbClr val="212529"/>
                </a:solidFill>
                <a:latin typeface="BNazanin"/>
                <a:cs typeface="Nazanin" panose="00000400000000000000" pitchFamily="2" charset="-78"/>
              </a:rPr>
              <a:t>فردی روزمره </a:t>
            </a:r>
            <a:r>
              <a:rPr lang="fa-IR" sz="1600" b="1" dirty="0">
                <a:solidFill>
                  <a:srgbClr val="212529"/>
                </a:solidFill>
                <a:latin typeface="BNazanin"/>
                <a:cs typeface="Nazanin" panose="00000400000000000000" pitchFamily="2" charset="-78"/>
              </a:rPr>
              <a:t>بوده اشاره </a:t>
            </a:r>
            <a:r>
              <a:rPr lang="fa-IR" sz="1600" b="1" dirty="0" smtClean="0">
                <a:solidFill>
                  <a:srgbClr val="212529"/>
                </a:solidFill>
                <a:latin typeface="BNazanin"/>
                <a:cs typeface="Nazanin" panose="00000400000000000000" pitchFamily="2" charset="-78"/>
              </a:rPr>
              <a:t>می کنیم</a:t>
            </a:r>
            <a:r>
              <a:rPr lang="fa-IR" sz="1600" b="1" dirty="0">
                <a:solidFill>
                  <a:srgbClr val="212529"/>
                </a:solidFill>
                <a:latin typeface="BNazanin"/>
                <a:cs typeface="Nazanin" panose="00000400000000000000" pitchFamily="2" charset="-78"/>
              </a:rPr>
              <a:t>).</a:t>
            </a:r>
            <a:br>
              <a:rPr lang="fa-IR" sz="1600" b="1" dirty="0">
                <a:solidFill>
                  <a:srgbClr val="212529"/>
                </a:solidFill>
                <a:latin typeface="BNazanin"/>
                <a:cs typeface="Nazanin" panose="00000400000000000000" pitchFamily="2" charset="-78"/>
              </a:rPr>
            </a:br>
            <a:r>
              <a:rPr lang="fa-IR" sz="1600" b="1" dirty="0">
                <a:solidFill>
                  <a:srgbClr val="212529"/>
                </a:solidFill>
                <a:latin typeface="BNazanin"/>
                <a:cs typeface="Nazanin" panose="00000400000000000000" pitchFamily="2" charset="-78"/>
              </a:rPr>
              <a:t>اگر تغییر نکرده :آیا برنامه ای برای تغییرآن و مراقبت بیشتر از خودتان دارید؟</a:t>
            </a:r>
          </a:p>
          <a:p>
            <a:r>
              <a:rPr lang="fa-IR" sz="2000" b="1" dirty="0">
                <a:solidFill>
                  <a:srgbClr val="FF0000"/>
                </a:solidFill>
                <a:latin typeface="BNazanin"/>
                <a:cs typeface="Nazanin" panose="00000400000000000000" pitchFamily="2" charset="-78"/>
              </a:rPr>
              <a:t>فعالیت فیزیکی</a:t>
            </a:r>
            <a:r>
              <a:rPr lang="fa-IR" sz="1400" b="1" dirty="0">
                <a:solidFill>
                  <a:srgbClr val="FF0000"/>
                </a:solidFill>
                <a:latin typeface="BNazanin"/>
              </a:rPr>
              <a:t/>
            </a:r>
            <a:br>
              <a:rPr lang="fa-IR" sz="1400" b="1" dirty="0">
                <a:solidFill>
                  <a:srgbClr val="FF0000"/>
                </a:solidFill>
                <a:latin typeface="BNazanin"/>
              </a:rPr>
            </a:br>
            <a:r>
              <a:rPr lang="fa-IR" sz="1600" b="1" dirty="0">
                <a:solidFill>
                  <a:srgbClr val="212529"/>
                </a:solidFill>
                <a:latin typeface="BNazanin"/>
                <a:cs typeface="Nazanin" panose="00000400000000000000" pitchFamily="2" charset="-78"/>
              </a:rPr>
              <a:t>در حال حاضر فعالیت فیزیکی مثل ورزش یا پیاده روی انجام </a:t>
            </a:r>
            <a:r>
              <a:rPr lang="fa-IR" sz="1600" b="1" dirty="0" smtClean="0">
                <a:solidFill>
                  <a:srgbClr val="212529"/>
                </a:solidFill>
                <a:latin typeface="BNazanin"/>
                <a:cs typeface="Nazanin" panose="00000400000000000000" pitchFamily="2" charset="-78"/>
              </a:rPr>
              <a:t>می دهید</a:t>
            </a:r>
            <a:r>
              <a:rPr lang="fa-IR" sz="1600" b="1" dirty="0">
                <a:solidFill>
                  <a:srgbClr val="212529"/>
                </a:solidFill>
                <a:latin typeface="BNazanin"/>
                <a:cs typeface="Nazanin" panose="00000400000000000000" pitchFamily="2" charset="-78"/>
              </a:rPr>
              <a:t>؟</a:t>
            </a:r>
          </a:p>
          <a:p>
            <a:r>
              <a:rPr lang="fa-IR" sz="2000" b="1" dirty="0">
                <a:solidFill>
                  <a:srgbClr val="FF0000"/>
                </a:solidFill>
                <a:latin typeface="BNazanin"/>
                <a:cs typeface="Nazanin" panose="00000400000000000000" pitchFamily="2" charset="-78"/>
              </a:rPr>
              <a:t>الگوی خواب</a:t>
            </a:r>
            <a:r>
              <a:rPr lang="fa-IR" sz="1400" b="1" dirty="0">
                <a:solidFill>
                  <a:srgbClr val="212529"/>
                </a:solidFill>
                <a:latin typeface="BNazanin"/>
              </a:rPr>
              <a:t/>
            </a:r>
            <a:br>
              <a:rPr lang="fa-IR" sz="1400" b="1" dirty="0">
                <a:solidFill>
                  <a:srgbClr val="212529"/>
                </a:solidFill>
                <a:latin typeface="BNazanin"/>
              </a:rPr>
            </a:br>
            <a:r>
              <a:rPr lang="fa-IR" sz="1600" b="1" dirty="0">
                <a:solidFill>
                  <a:srgbClr val="212529"/>
                </a:solidFill>
                <a:latin typeface="BNazanin"/>
                <a:cs typeface="Nazanin" panose="00000400000000000000" pitchFamily="2" charset="-78"/>
              </a:rPr>
              <a:t>در به خواب رفتن مشکلی ندارید؟در طول خواب خواب بد یا کابوس </a:t>
            </a:r>
            <a:r>
              <a:rPr lang="fa-IR" sz="1600" b="1" dirty="0" smtClean="0">
                <a:solidFill>
                  <a:srgbClr val="212529"/>
                </a:solidFill>
                <a:latin typeface="BNazanin"/>
                <a:cs typeface="Nazanin" panose="00000400000000000000" pitchFamily="2" charset="-78"/>
              </a:rPr>
              <a:t>نمی بینید</a:t>
            </a:r>
            <a:r>
              <a:rPr lang="fa-IR" sz="1600" b="1" dirty="0">
                <a:solidFill>
                  <a:srgbClr val="212529"/>
                </a:solidFill>
                <a:latin typeface="BNazanin"/>
                <a:cs typeface="Nazanin" panose="00000400000000000000" pitchFamily="2" charset="-78"/>
              </a:rPr>
              <a:t>؟ ساعت خوابتان منظم است</a:t>
            </a:r>
            <a:r>
              <a:rPr lang="fa-IR" sz="1600" b="1" dirty="0" smtClean="0">
                <a:solidFill>
                  <a:srgbClr val="212529"/>
                </a:solidFill>
                <a:latin typeface="BNazanin"/>
                <a:cs typeface="Nazanin" panose="00000400000000000000" pitchFamily="2" charset="-78"/>
              </a:rPr>
              <a:t>؟ در </a:t>
            </a:r>
            <a:r>
              <a:rPr lang="fa-IR" sz="1600" b="1" dirty="0">
                <a:solidFill>
                  <a:srgbClr val="212529"/>
                </a:solidFill>
                <a:latin typeface="BNazanin"/>
                <a:cs typeface="Nazanin" panose="00000400000000000000" pitchFamily="2" charset="-78"/>
              </a:rPr>
              <a:t>صورتی که در الگوی خواب مشکل وجود دارد بهداشت خواب آموزش داده </a:t>
            </a:r>
            <a:r>
              <a:rPr lang="fa-IR" sz="1600" b="1" dirty="0" smtClean="0">
                <a:solidFill>
                  <a:srgbClr val="212529"/>
                </a:solidFill>
                <a:latin typeface="BNazanin"/>
                <a:cs typeface="Nazanin" panose="00000400000000000000" pitchFamily="2" charset="-78"/>
              </a:rPr>
              <a:t>می شود</a:t>
            </a:r>
            <a:r>
              <a:rPr lang="fa-IR" sz="1600" b="1" dirty="0">
                <a:solidFill>
                  <a:srgbClr val="212529"/>
                </a:solidFill>
                <a:latin typeface="BNazanin"/>
                <a:cs typeface="Nazanin" panose="00000400000000000000" pitchFamily="2" charset="-78"/>
              </a:rPr>
              <a:t>.</a:t>
            </a:r>
          </a:p>
          <a:p>
            <a:r>
              <a:rPr lang="fa-IR" sz="2000" b="1" dirty="0">
                <a:solidFill>
                  <a:srgbClr val="FF0000"/>
                </a:solidFill>
                <a:latin typeface="BNazanin"/>
                <a:cs typeface="Nazanin" panose="00000400000000000000" pitchFamily="2" charset="-78"/>
              </a:rPr>
              <a:t>الگوی خوردن</a:t>
            </a:r>
            <a:r>
              <a:rPr lang="fa-IR" sz="1400" b="1" dirty="0">
                <a:solidFill>
                  <a:srgbClr val="212529"/>
                </a:solidFill>
                <a:latin typeface="BNazanin"/>
              </a:rPr>
              <a:t/>
            </a:r>
            <a:br>
              <a:rPr lang="fa-IR" sz="1400" b="1" dirty="0">
                <a:solidFill>
                  <a:srgbClr val="212529"/>
                </a:solidFill>
                <a:latin typeface="BNazanin"/>
              </a:rPr>
            </a:br>
            <a:r>
              <a:rPr lang="fa-IR" sz="1600" b="1" dirty="0">
                <a:solidFill>
                  <a:srgbClr val="212529"/>
                </a:solidFill>
                <a:latin typeface="BNazanin"/>
                <a:cs typeface="Nazanin" panose="00000400000000000000" pitchFamily="2" charset="-78"/>
              </a:rPr>
              <a:t>از زمان شروع جلسات مشاوره اشتهایتان تغییری کرده است؟ خوردن بیش از اندازه یا کم خوردن ندارید؟ برای تهیه مواد غذایی و درست کردن غذا فعالیت </a:t>
            </a:r>
            <a:r>
              <a:rPr lang="fa-IR" sz="1600" b="1" dirty="0" smtClean="0">
                <a:solidFill>
                  <a:srgbClr val="212529"/>
                </a:solidFill>
                <a:latin typeface="BNazanin"/>
                <a:cs typeface="Nazanin" panose="00000400000000000000" pitchFamily="2" charset="-78"/>
              </a:rPr>
              <a:t>می کنید</a:t>
            </a:r>
            <a:r>
              <a:rPr lang="fa-IR" sz="1600" b="1" dirty="0">
                <a:solidFill>
                  <a:srgbClr val="212529"/>
                </a:solidFill>
                <a:latin typeface="BNazanin"/>
                <a:cs typeface="Nazanin" panose="00000400000000000000" pitchFamily="2" charset="-78"/>
              </a:rPr>
              <a:t>؟ آیا از خوردن غذا، طعم و بوی غذا لذت </a:t>
            </a:r>
            <a:r>
              <a:rPr lang="fa-IR" sz="1600" b="1" dirty="0" smtClean="0">
                <a:solidFill>
                  <a:srgbClr val="212529"/>
                </a:solidFill>
                <a:latin typeface="BNazanin"/>
                <a:cs typeface="Nazanin" panose="00000400000000000000" pitchFamily="2" charset="-78"/>
              </a:rPr>
              <a:t>می برید</a:t>
            </a:r>
            <a:r>
              <a:rPr lang="fa-IR" sz="1600" b="1" dirty="0">
                <a:solidFill>
                  <a:srgbClr val="212529"/>
                </a:solidFill>
                <a:latin typeface="BNazanin"/>
                <a:cs typeface="Nazanin" panose="00000400000000000000" pitchFamily="2" charset="-78"/>
              </a:rPr>
              <a:t>؟</a:t>
            </a:r>
          </a:p>
          <a:p>
            <a:r>
              <a:rPr lang="fa-IR" sz="2000" b="1" dirty="0">
                <a:solidFill>
                  <a:srgbClr val="FF0000"/>
                </a:solidFill>
                <a:latin typeface="BNazanin"/>
                <a:cs typeface="Nazanin" panose="00000400000000000000" pitchFamily="2" charset="-78"/>
              </a:rPr>
              <a:t>روابط بین فردی</a:t>
            </a:r>
            <a:r>
              <a:rPr lang="fa-IR" sz="1400" b="1" dirty="0">
                <a:solidFill>
                  <a:srgbClr val="212529"/>
                </a:solidFill>
                <a:latin typeface="BNazaninBold"/>
              </a:rPr>
              <a:t/>
            </a:r>
            <a:br>
              <a:rPr lang="fa-IR" sz="1400" b="1" dirty="0">
                <a:solidFill>
                  <a:srgbClr val="212529"/>
                </a:solidFill>
                <a:latin typeface="BNazaninBold"/>
              </a:rPr>
            </a:br>
            <a:r>
              <a:rPr lang="fa-IR" sz="1600" b="1" dirty="0">
                <a:solidFill>
                  <a:srgbClr val="212529"/>
                </a:solidFill>
                <a:latin typeface="BNazanin"/>
                <a:cs typeface="Nazanin" panose="00000400000000000000" pitchFamily="2" charset="-78"/>
              </a:rPr>
              <a:t>از شروع جلسات مشاوره آیا تغییری در روابطتان با اطرافیان ایجاد شده؟ (به گفته های مراجع در جلسات اول اشاره </a:t>
            </a:r>
            <a:r>
              <a:rPr lang="fa-IR" sz="1600" b="1" dirty="0" smtClean="0">
                <a:solidFill>
                  <a:srgbClr val="212529"/>
                </a:solidFill>
                <a:latin typeface="BNazanin"/>
                <a:cs typeface="Nazanin" panose="00000400000000000000" pitchFamily="2" charset="-78"/>
              </a:rPr>
              <a:t>می کنیم</a:t>
            </a:r>
            <a:r>
              <a:rPr lang="fa-IR" sz="1600" b="1" dirty="0">
                <a:solidFill>
                  <a:srgbClr val="212529"/>
                </a:solidFill>
                <a:latin typeface="BNazanin"/>
                <a:cs typeface="Nazanin" panose="00000400000000000000" pitchFamily="2" charset="-78"/>
              </a:rPr>
              <a:t>.)</a:t>
            </a:r>
            <a:br>
              <a:rPr lang="fa-IR" sz="1600" b="1" dirty="0">
                <a:solidFill>
                  <a:srgbClr val="212529"/>
                </a:solidFill>
                <a:latin typeface="BNazanin"/>
                <a:cs typeface="Nazanin" panose="00000400000000000000" pitchFamily="2" charset="-78"/>
              </a:rPr>
            </a:br>
            <a:r>
              <a:rPr lang="fa-IR" sz="1600" b="1" dirty="0">
                <a:solidFill>
                  <a:srgbClr val="212529"/>
                </a:solidFill>
                <a:latin typeface="BNazanin"/>
                <a:cs typeface="Nazanin" panose="00000400000000000000" pitchFamily="2" charset="-78"/>
              </a:rPr>
              <a:t>آیا برای پیدا کردن روابط جدید تلاش کرده اید؟ یا به آن فکر </a:t>
            </a:r>
            <a:r>
              <a:rPr lang="fa-IR" sz="1600" b="1" dirty="0" smtClean="0">
                <a:solidFill>
                  <a:srgbClr val="212529"/>
                </a:solidFill>
                <a:latin typeface="BNazanin"/>
                <a:cs typeface="Nazanin" panose="00000400000000000000" pitchFamily="2" charset="-78"/>
              </a:rPr>
              <a:t>کرده اید</a:t>
            </a:r>
            <a:r>
              <a:rPr lang="fa-IR" sz="1600" b="1" dirty="0">
                <a:solidFill>
                  <a:srgbClr val="212529"/>
                </a:solidFill>
                <a:latin typeface="BNazanin"/>
                <a:cs typeface="Nazanin" panose="00000400000000000000" pitchFamily="2" charset="-78"/>
              </a:rPr>
              <a:t>؟ در صورتی که با مشکل رو به رو شوید آیا از دیگران بیشتر از قبل کمک </a:t>
            </a:r>
            <a:r>
              <a:rPr lang="fa-IR" sz="1600" b="1" dirty="0" smtClean="0">
                <a:solidFill>
                  <a:srgbClr val="212529"/>
                </a:solidFill>
                <a:latin typeface="BNazanin"/>
                <a:cs typeface="Nazanin" panose="00000400000000000000" pitchFamily="2" charset="-78"/>
              </a:rPr>
              <a:t>می گیرید</a:t>
            </a:r>
            <a:r>
              <a:rPr lang="fa-IR" sz="1600" b="1" dirty="0">
                <a:solidFill>
                  <a:srgbClr val="212529"/>
                </a:solidFill>
                <a:latin typeface="BNazanin"/>
                <a:cs typeface="Nazanin" panose="00000400000000000000" pitchFamily="2" charset="-78"/>
              </a:rPr>
              <a:t>؟ از زمان شروع مشاوره انجام وظایف والدی/ فرزندی/ همسری تان تغییر کرده است؟ آیا به نیازهای آنها توجه بیشتری </a:t>
            </a:r>
            <a:r>
              <a:rPr lang="fa-IR" sz="1600" b="1" dirty="0" smtClean="0">
                <a:solidFill>
                  <a:srgbClr val="212529"/>
                </a:solidFill>
                <a:latin typeface="BNazanin"/>
                <a:cs typeface="Nazanin" panose="00000400000000000000" pitchFamily="2" charset="-78"/>
              </a:rPr>
              <a:t>می کنید</a:t>
            </a:r>
            <a:r>
              <a:rPr lang="fa-IR" sz="1600" b="1" dirty="0">
                <a:solidFill>
                  <a:srgbClr val="212529"/>
                </a:solidFill>
                <a:latin typeface="BNazanin"/>
                <a:cs typeface="Nazanin" panose="00000400000000000000" pitchFamily="2" charset="-78"/>
              </a:rPr>
              <a:t>؟</a:t>
            </a:r>
          </a:p>
          <a:p>
            <a:r>
              <a:rPr lang="fa-IR" sz="2000" b="1" dirty="0">
                <a:solidFill>
                  <a:srgbClr val="FF0000"/>
                </a:solidFill>
                <a:latin typeface="BNazanin"/>
                <a:cs typeface="Nazanin" panose="00000400000000000000" pitchFamily="2" charset="-78"/>
              </a:rPr>
              <a:t>فعالیتهای اجتماعی</a:t>
            </a:r>
            <a:r>
              <a:rPr lang="fa-IR" sz="1400" b="1" dirty="0">
                <a:solidFill>
                  <a:srgbClr val="212529"/>
                </a:solidFill>
                <a:latin typeface="BNazaninBold"/>
              </a:rPr>
              <a:t/>
            </a:r>
            <a:br>
              <a:rPr lang="fa-IR" sz="1400" b="1" dirty="0">
                <a:solidFill>
                  <a:srgbClr val="212529"/>
                </a:solidFill>
                <a:latin typeface="BNazaninBold"/>
              </a:rPr>
            </a:br>
            <a:r>
              <a:rPr lang="fa-IR" sz="1600" b="1" dirty="0">
                <a:solidFill>
                  <a:srgbClr val="212529"/>
                </a:solidFill>
                <a:latin typeface="BNazanin"/>
                <a:cs typeface="Nazanin" panose="00000400000000000000" pitchFamily="2" charset="-78"/>
              </a:rPr>
              <a:t>آیا به علائق اجتماعی تان بیشتر از قبل فکر </a:t>
            </a:r>
            <a:r>
              <a:rPr lang="fa-IR" sz="1600" b="1" dirty="0" smtClean="0">
                <a:solidFill>
                  <a:srgbClr val="212529"/>
                </a:solidFill>
                <a:latin typeface="BNazanin"/>
                <a:cs typeface="Nazanin" panose="00000400000000000000" pitchFamily="2" charset="-78"/>
              </a:rPr>
              <a:t>می کنید</a:t>
            </a:r>
            <a:r>
              <a:rPr lang="fa-IR" sz="1600" b="1" dirty="0">
                <a:solidFill>
                  <a:srgbClr val="212529"/>
                </a:solidFill>
                <a:latin typeface="BNazanin"/>
                <a:cs typeface="Nazanin" panose="00000400000000000000" pitchFamily="2" charset="-78"/>
              </a:rPr>
              <a:t>؟ دوست دارید دوباره به فعالیتهای اجتماعی تان برگردید ؟ (در صورتی که فرد قبلا فعالیتهای اجتماعی داشته) به انجام فعالیتهای جدید فکر </a:t>
            </a:r>
            <a:r>
              <a:rPr lang="fa-IR" sz="1600" b="1" dirty="0" smtClean="0">
                <a:solidFill>
                  <a:srgbClr val="212529"/>
                </a:solidFill>
                <a:latin typeface="BNazanin"/>
                <a:cs typeface="Nazanin" panose="00000400000000000000" pitchFamily="2" charset="-78"/>
              </a:rPr>
              <a:t>می کنید</a:t>
            </a:r>
            <a:r>
              <a:rPr lang="fa-IR" sz="1600" b="1" dirty="0">
                <a:solidFill>
                  <a:srgbClr val="212529"/>
                </a:solidFill>
                <a:latin typeface="BNazanin"/>
                <a:cs typeface="Nazanin" panose="00000400000000000000" pitchFamily="2" charset="-78"/>
              </a:rPr>
              <a:t>؟ مثل کلاسهای آموزشی، همکاری در سازمانهای خیریه و مردمی، ... (پیشنهادات باید متناسب با سطح اجتماعی، اقتصادی و تحصیلی و همچنین متناسب با فرهنگ مراجع باشد.)</a:t>
            </a:r>
            <a:br>
              <a:rPr lang="fa-IR" sz="1600" b="1" dirty="0">
                <a:solidFill>
                  <a:srgbClr val="212529"/>
                </a:solidFill>
                <a:latin typeface="BNazanin"/>
                <a:cs typeface="Nazanin" panose="00000400000000000000" pitchFamily="2" charset="-78"/>
              </a:rPr>
            </a:br>
            <a:r>
              <a:rPr lang="fa-IR" sz="2000" b="1" dirty="0">
                <a:solidFill>
                  <a:srgbClr val="FF0000"/>
                </a:solidFill>
                <a:latin typeface="BNazanin"/>
                <a:cs typeface="Nazanin" panose="00000400000000000000" pitchFamily="2" charset="-78"/>
              </a:rPr>
              <a:t>فعالیتهای شغلی</a:t>
            </a:r>
            <a:r>
              <a:rPr lang="fa-IR" sz="1400" b="1" dirty="0">
                <a:solidFill>
                  <a:srgbClr val="212529"/>
                </a:solidFill>
                <a:latin typeface="BNazaninBold"/>
              </a:rPr>
              <a:t/>
            </a:r>
            <a:br>
              <a:rPr lang="fa-IR" sz="1400" b="1" dirty="0">
                <a:solidFill>
                  <a:srgbClr val="212529"/>
                </a:solidFill>
                <a:latin typeface="BNazaninBold"/>
              </a:rPr>
            </a:br>
            <a:r>
              <a:rPr lang="fa-IR" sz="1600" b="1" dirty="0">
                <a:solidFill>
                  <a:srgbClr val="212529"/>
                </a:solidFill>
                <a:latin typeface="BNazanin"/>
                <a:cs typeface="Nazanin" panose="00000400000000000000" pitchFamily="2" charset="-78"/>
              </a:rPr>
              <a:t>در صورت اشتغال: آیا نسبت به سر کار رفتن شوق بیشتری احساس </a:t>
            </a:r>
            <a:r>
              <a:rPr lang="fa-IR" sz="1600" b="1" dirty="0" smtClean="0">
                <a:solidFill>
                  <a:srgbClr val="212529"/>
                </a:solidFill>
                <a:latin typeface="BNazanin"/>
                <a:cs typeface="Nazanin" panose="00000400000000000000" pitchFamily="2" charset="-78"/>
              </a:rPr>
              <a:t>می کنید</a:t>
            </a:r>
            <a:r>
              <a:rPr lang="fa-IR" sz="1600" b="1" dirty="0">
                <a:solidFill>
                  <a:srgbClr val="212529"/>
                </a:solidFill>
                <a:latin typeface="BNazanin"/>
                <a:cs typeface="Nazanin" panose="00000400000000000000" pitchFamily="2" charset="-78"/>
              </a:rPr>
              <a:t>؟ در صورت عدم اشتغال: آیا به سر کار رفتن فکر </a:t>
            </a:r>
            <a:r>
              <a:rPr lang="fa-IR" sz="1600" b="1" dirty="0" smtClean="0">
                <a:solidFill>
                  <a:srgbClr val="212529"/>
                </a:solidFill>
                <a:latin typeface="BNazanin"/>
                <a:cs typeface="Nazanin" panose="00000400000000000000" pitchFamily="2" charset="-78"/>
              </a:rPr>
              <a:t>می کنید</a:t>
            </a:r>
            <a:r>
              <a:rPr lang="fa-IR" sz="1600" b="1" dirty="0">
                <a:solidFill>
                  <a:srgbClr val="212529"/>
                </a:solidFill>
                <a:latin typeface="BNazanin"/>
                <a:cs typeface="Nazanin" panose="00000400000000000000" pitchFamily="2" charset="-78"/>
              </a:rPr>
              <a:t>؟</a:t>
            </a:r>
            <a:r>
              <a:rPr lang="fa-IR" sz="1400" b="1" dirty="0">
                <a:solidFill>
                  <a:srgbClr val="212529"/>
                </a:solidFill>
                <a:latin typeface="BNazanin"/>
              </a:rPr>
              <a:t/>
            </a:r>
            <a:br>
              <a:rPr lang="fa-IR" sz="1400" b="1" dirty="0">
                <a:solidFill>
                  <a:srgbClr val="212529"/>
                </a:solidFill>
                <a:latin typeface="BNazanin"/>
              </a:rPr>
            </a:br>
            <a:r>
              <a:rPr lang="fa-IR" sz="1400" b="1" dirty="0"/>
              <a:t/>
            </a:r>
            <a:br>
              <a:rPr lang="fa-IR" sz="1400" b="1" dirty="0"/>
            </a:br>
            <a:endParaRPr lang="fa-IR" sz="1400" b="1" dirty="0"/>
          </a:p>
        </p:txBody>
      </p:sp>
    </p:spTree>
    <p:extLst>
      <p:ext uri="{BB962C8B-B14F-4D97-AF65-F5344CB8AC3E}">
        <p14:creationId xmlns:p14="http://schemas.microsoft.com/office/powerpoint/2010/main" val="856799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9" y="278578"/>
            <a:ext cx="10972800" cy="6278642"/>
          </a:xfrm>
          <a:prstGeom prst="rect">
            <a:avLst/>
          </a:prstGeom>
        </p:spPr>
        <p:txBody>
          <a:bodyPr wrap="square">
            <a:spAutoFit/>
          </a:bodyPr>
          <a:lstStyle/>
          <a:p>
            <a:r>
              <a:rPr lang="fa-IR" sz="2400" b="1" dirty="0">
                <a:solidFill>
                  <a:srgbClr val="FF0000"/>
                </a:solidFill>
                <a:latin typeface="BNazanin"/>
                <a:cs typeface="Nazanin" panose="00000400000000000000" pitchFamily="2" charset="-78"/>
              </a:rPr>
              <a:t>بازگشت به زندگی</a:t>
            </a:r>
            <a:r>
              <a:rPr lang="fa-IR" dirty="0">
                <a:solidFill>
                  <a:srgbClr val="212529"/>
                </a:solidFill>
                <a:latin typeface="BNazaninBold"/>
              </a:rPr>
              <a:t/>
            </a:r>
            <a:br>
              <a:rPr lang="fa-IR" dirty="0">
                <a:solidFill>
                  <a:srgbClr val="212529"/>
                </a:solidFill>
                <a:latin typeface="BNazaninBold"/>
              </a:rPr>
            </a:br>
            <a:r>
              <a:rPr lang="fa-IR" b="1" dirty="0">
                <a:solidFill>
                  <a:srgbClr val="212529"/>
                </a:solidFill>
                <a:latin typeface="BNazanin"/>
                <a:cs typeface="Nazanin" panose="00000400000000000000" pitchFamily="2" charset="-78"/>
              </a:rPr>
              <a:t>تغییر در نگرش به مرگ عزیز از دست رفته و نسبت به زندگی، یافتن معنا برای زندگی، اهداف جدید و آغاز زندگی دوباره</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حالا میخواهم بدانم در طول این جلسات نگاهتان نسبت به مرگ و زندگی تغییری کرده است؟</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نسبت به مرگ فردی که از دست دادید (نام </a:t>
            </a:r>
            <a:r>
              <a:rPr lang="fa-IR" b="1" dirty="0" smtClean="0">
                <a:solidFill>
                  <a:srgbClr val="212529"/>
                </a:solidFill>
                <a:latin typeface="BNazanin"/>
                <a:cs typeface="Nazanin" panose="00000400000000000000" pitchFamily="2" charset="-78"/>
              </a:rPr>
              <a:t>می بریم </a:t>
            </a:r>
            <a:r>
              <a:rPr lang="fa-IR" b="1" dirty="0">
                <a:solidFill>
                  <a:srgbClr val="212529"/>
                </a:solidFill>
                <a:latin typeface="BNazanin"/>
                <a:cs typeface="Nazanin" panose="00000400000000000000" pitchFamily="2" charset="-78"/>
              </a:rPr>
              <a:t>یا به نسبت او با مراجع اشاره </a:t>
            </a:r>
            <a:r>
              <a:rPr lang="fa-IR" b="1" dirty="0" smtClean="0">
                <a:solidFill>
                  <a:srgbClr val="212529"/>
                </a:solidFill>
                <a:latin typeface="BNazanin"/>
                <a:cs typeface="Nazanin" panose="00000400000000000000" pitchFamily="2" charset="-78"/>
              </a:rPr>
              <a:t>می کنیم</a:t>
            </a:r>
            <a:r>
              <a:rPr lang="fa-IR" b="1" dirty="0">
                <a:solidFill>
                  <a:srgbClr val="212529"/>
                </a:solidFill>
                <a:latin typeface="BNazanin"/>
                <a:cs typeface="Nazanin" panose="00000400000000000000" pitchFamily="2" charset="-78"/>
              </a:rPr>
              <a:t>) (تفکر قبلی،تفکر فعلی)</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نسبت به ادامه زندگی بدون </a:t>
            </a:r>
            <a:r>
              <a:rPr lang="fa-IR" b="1" dirty="0" smtClean="0">
                <a:solidFill>
                  <a:srgbClr val="212529"/>
                </a:solidFill>
                <a:latin typeface="BNazanin"/>
                <a:cs typeface="Nazanin" panose="00000400000000000000" pitchFamily="2" charset="-78"/>
              </a:rPr>
              <a:t>او (</a:t>
            </a:r>
            <a:r>
              <a:rPr lang="fa-IR" b="1" dirty="0">
                <a:solidFill>
                  <a:srgbClr val="212529"/>
                </a:solidFill>
                <a:latin typeface="BNazanin"/>
                <a:cs typeface="Nazanin" panose="00000400000000000000" pitchFamily="2" charset="-78"/>
              </a:rPr>
              <a:t>تفکر قبلی،تفکر فعلی)</a:t>
            </a:r>
          </a:p>
          <a:p>
            <a:r>
              <a:rPr lang="fa-IR" b="1" dirty="0">
                <a:solidFill>
                  <a:srgbClr val="212529"/>
                </a:solidFill>
                <a:latin typeface="BNazanin"/>
                <a:cs typeface="Nazanin" panose="00000400000000000000" pitchFamily="2" charset="-78"/>
              </a:rPr>
              <a:t>آیا مرگ او باعث شده نگاهتان به زندگی تغییر کند و کارهای جدیدی را شروع کنید؟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آیا فکر </a:t>
            </a:r>
            <a:r>
              <a:rPr lang="fa-IR" b="1" dirty="0" smtClean="0">
                <a:solidFill>
                  <a:srgbClr val="212529"/>
                </a:solidFill>
                <a:latin typeface="BNazanin"/>
                <a:cs typeface="Nazanin" panose="00000400000000000000" pitchFamily="2" charset="-78"/>
              </a:rPr>
              <a:t>می کنید می توانید دوباره </a:t>
            </a:r>
            <a:r>
              <a:rPr lang="fa-IR" b="1" dirty="0">
                <a:solidFill>
                  <a:srgbClr val="212529"/>
                </a:solidFill>
                <a:latin typeface="BNazanin"/>
                <a:cs typeface="Nazanin" panose="00000400000000000000" pitchFamily="2" charset="-78"/>
              </a:rPr>
              <a:t>به زندگی با یک ساختار جدید فکر کنید؟</a:t>
            </a:r>
          </a:p>
          <a:p>
            <a:r>
              <a:rPr lang="fa-IR" dirty="0">
                <a:solidFill>
                  <a:srgbClr val="212529"/>
                </a:solidFill>
                <a:latin typeface="TimesNewRomanPSMT"/>
              </a:rPr>
              <a:t/>
            </a:r>
            <a:br>
              <a:rPr lang="fa-IR" dirty="0">
                <a:solidFill>
                  <a:srgbClr val="212529"/>
                </a:solidFill>
                <a:latin typeface="TimesNewRomanPSMT"/>
              </a:rPr>
            </a:br>
            <a:r>
              <a:rPr lang="fa-IR" sz="2400" b="1" dirty="0">
                <a:solidFill>
                  <a:srgbClr val="FF0000"/>
                </a:solidFill>
                <a:latin typeface="BNazanin"/>
                <a:cs typeface="Nazanin" panose="00000400000000000000" pitchFamily="2" charset="-78"/>
              </a:rPr>
              <a:t>درپایان نکات زیر را به مراجع یادآور میشویم:</a:t>
            </a:r>
            <a:br>
              <a:rPr lang="fa-IR" sz="2400" b="1" dirty="0">
                <a:solidFill>
                  <a:srgbClr val="FF0000"/>
                </a:solidFill>
                <a:latin typeface="BNazanin"/>
                <a:cs typeface="Nazanin" panose="00000400000000000000" pitchFamily="2" charset="-78"/>
              </a:rPr>
            </a:br>
            <a:r>
              <a:rPr lang="fa-IR" sz="2400" b="1" dirty="0">
                <a:solidFill>
                  <a:srgbClr val="FF0000"/>
                </a:solidFill>
                <a:latin typeface="BNazanin"/>
                <a:cs typeface="Nazanin" panose="00000400000000000000" pitchFamily="2" charset="-78"/>
              </a:rPr>
              <a:t>اشاره به اهمیت زمان در گذر از سوگ:</a:t>
            </a:r>
            <a:r>
              <a:rPr lang="fa-IR" dirty="0">
                <a:solidFill>
                  <a:srgbClr val="212529"/>
                </a:solidFill>
                <a:latin typeface="BNazaninBold"/>
              </a:rPr>
              <a:t/>
            </a:r>
            <a:br>
              <a:rPr lang="fa-IR" dirty="0">
                <a:solidFill>
                  <a:srgbClr val="212529"/>
                </a:solidFill>
                <a:latin typeface="BNazaninBold"/>
              </a:rPr>
            </a:br>
            <a:r>
              <a:rPr lang="fa-IR" b="1" dirty="0">
                <a:solidFill>
                  <a:srgbClr val="212529"/>
                </a:solidFill>
                <a:latin typeface="BNazanin"/>
                <a:cs typeface="Nazanin" panose="00000400000000000000" pitchFamily="2" charset="-78"/>
              </a:rPr>
              <a:t>سوگ و سوگواری چیزی است که به گذر زمان احتیاج دارد. شاید 6ماه تا یک سال زمان نیاز داشته باشید تا دوباره به زندگی برگردید. در این </a:t>
            </a:r>
            <a:r>
              <a:rPr lang="fa-IR" b="1" dirty="0" smtClean="0">
                <a:solidFill>
                  <a:srgbClr val="212529"/>
                </a:solidFill>
                <a:latin typeface="BNazanin"/>
                <a:cs typeface="Nazanin" panose="00000400000000000000" pitchFamily="2" charset="-78"/>
              </a:rPr>
              <a:t>مدت اگر </a:t>
            </a:r>
            <a:r>
              <a:rPr lang="fa-IR" b="1" dirty="0">
                <a:solidFill>
                  <a:srgbClr val="212529"/>
                </a:solidFill>
                <a:latin typeface="BNazanin"/>
                <a:cs typeface="Nazanin" panose="00000400000000000000" pitchFamily="2" charset="-78"/>
              </a:rPr>
              <a:t>فرایند سوگ برایتان دشوار شد حتما </a:t>
            </a:r>
            <a:r>
              <a:rPr lang="fa-IR" b="1" dirty="0" smtClean="0">
                <a:solidFill>
                  <a:srgbClr val="212529"/>
                </a:solidFill>
                <a:latin typeface="BNazanin"/>
                <a:cs typeface="Nazanin" panose="00000400000000000000" pitchFamily="2" charset="-78"/>
              </a:rPr>
              <a:t>از مشاور کمک </a:t>
            </a:r>
            <a:r>
              <a:rPr lang="fa-IR" b="1" dirty="0">
                <a:solidFill>
                  <a:srgbClr val="212529"/>
                </a:solidFill>
                <a:latin typeface="BNazanin"/>
                <a:cs typeface="Nazanin" panose="00000400000000000000" pitchFamily="2" charset="-78"/>
              </a:rPr>
              <a:t>بگیرید. صحبت کردن با یک فرد متخصص به شما کمک </a:t>
            </a:r>
            <a:r>
              <a:rPr lang="fa-IR" b="1" dirty="0" smtClean="0">
                <a:solidFill>
                  <a:srgbClr val="212529"/>
                </a:solidFill>
                <a:latin typeface="BNazanin"/>
                <a:cs typeface="Nazanin" panose="00000400000000000000" pitchFamily="2" charset="-78"/>
              </a:rPr>
              <a:t>می کند </a:t>
            </a:r>
            <a:r>
              <a:rPr lang="fa-IR" b="1" dirty="0">
                <a:solidFill>
                  <a:srgbClr val="212529"/>
                </a:solidFill>
                <a:latin typeface="BNazanin"/>
                <a:cs typeface="Nazanin" panose="00000400000000000000" pitchFamily="2" charset="-78"/>
              </a:rPr>
              <a:t>که این دوره را با سلامت بیشتر و خسارت کمتری طی کنید</a:t>
            </a:r>
          </a:p>
          <a:p>
            <a:endParaRPr lang="fa-IR" dirty="0"/>
          </a:p>
          <a:p>
            <a:r>
              <a:rPr lang="fa-IR" sz="2400" b="1" dirty="0">
                <a:solidFill>
                  <a:srgbClr val="FF0000"/>
                </a:solidFill>
                <a:latin typeface="BNazanin"/>
                <a:cs typeface="Nazanin" panose="00000400000000000000" pitchFamily="2" charset="-78"/>
              </a:rPr>
              <a:t>وجود تفاوتهای فردی در مواجهه با سوگ:</a:t>
            </a:r>
            <a:r>
              <a:rPr lang="fa-IR" dirty="0">
                <a:solidFill>
                  <a:srgbClr val="212529"/>
                </a:solidFill>
                <a:latin typeface="BNazaninBold"/>
              </a:rPr>
              <a:t/>
            </a:r>
            <a:br>
              <a:rPr lang="fa-IR" dirty="0">
                <a:solidFill>
                  <a:srgbClr val="212529"/>
                </a:solidFill>
                <a:latin typeface="BNazaninBold"/>
              </a:rPr>
            </a:br>
            <a:r>
              <a:rPr lang="fa-IR" b="1" dirty="0">
                <a:solidFill>
                  <a:srgbClr val="212529"/>
                </a:solidFill>
                <a:latin typeface="BNazanin"/>
                <a:cs typeface="Nazanin" panose="00000400000000000000" pitchFamily="2" charset="-78"/>
              </a:rPr>
              <a:t>در سوگ نباید خودتان را با دیگران مقایسه کنید. هر کس با شیوه خودش از این مرحله عبور </a:t>
            </a:r>
            <a:r>
              <a:rPr lang="fa-IR" b="1" dirty="0" smtClean="0">
                <a:solidFill>
                  <a:srgbClr val="212529"/>
                </a:solidFill>
                <a:latin typeface="BNazanin"/>
                <a:cs typeface="Nazanin" panose="00000400000000000000" pitchFamily="2" charset="-78"/>
              </a:rPr>
              <a:t>می کند</a:t>
            </a:r>
            <a:r>
              <a:rPr lang="fa-IR" b="1" dirty="0">
                <a:solidFill>
                  <a:srgbClr val="212529"/>
                </a:solidFill>
                <a:latin typeface="BNazanin"/>
                <a:cs typeface="Nazanin" panose="00000400000000000000" pitchFamily="2" charset="-78"/>
              </a:rPr>
              <a:t>. این موضوع به عوامل زیادی بستگی دارد</a:t>
            </a:r>
            <a:r>
              <a:rPr lang="fa-IR" b="1" dirty="0" smtClean="0">
                <a:solidFill>
                  <a:srgbClr val="212529"/>
                </a:solidFill>
                <a:latin typeface="BNazanin"/>
                <a:cs typeface="Nazanin" panose="00000400000000000000" pitchFamily="2" charset="-78"/>
              </a:rPr>
              <a:t>؛ از </a:t>
            </a:r>
            <a:r>
              <a:rPr lang="fa-IR" b="1" dirty="0">
                <a:solidFill>
                  <a:srgbClr val="212529"/>
                </a:solidFill>
                <a:latin typeface="BNazanin"/>
                <a:cs typeface="Nazanin" panose="00000400000000000000" pitchFamily="2" charset="-78"/>
              </a:rPr>
              <a:t>جمله ویژگیهای افراد، حمایتهای اجتماعی وتاب آوری افراد در مقابل دشواریها. شما </a:t>
            </a:r>
            <a:r>
              <a:rPr lang="fa-IR" b="1" dirty="0" smtClean="0">
                <a:solidFill>
                  <a:srgbClr val="212529"/>
                </a:solidFill>
                <a:latin typeface="BNazanin"/>
                <a:cs typeface="Nazanin" panose="00000400000000000000" pitchFamily="2" charset="-78"/>
              </a:rPr>
              <a:t>می توانید </a:t>
            </a:r>
            <a:r>
              <a:rPr lang="fa-IR" b="1" dirty="0">
                <a:solidFill>
                  <a:srgbClr val="212529"/>
                </a:solidFill>
                <a:latin typeface="BNazanin"/>
                <a:cs typeface="Nazanin" panose="00000400000000000000" pitchFamily="2" charset="-78"/>
              </a:rPr>
              <a:t>این تواناییها را با آموختن مهارت </a:t>
            </a:r>
            <a:r>
              <a:rPr lang="fa-IR" b="1" dirty="0" smtClean="0">
                <a:solidFill>
                  <a:srgbClr val="212529"/>
                </a:solidFill>
                <a:latin typeface="BNazanin"/>
                <a:cs typeface="Nazanin" panose="00000400000000000000" pitchFamily="2" charset="-78"/>
              </a:rPr>
              <a:t>تاب آوری </a:t>
            </a:r>
            <a:r>
              <a:rPr lang="fa-IR" b="1" dirty="0">
                <a:solidFill>
                  <a:srgbClr val="212529"/>
                </a:solidFill>
                <a:latin typeface="BNazanin"/>
                <a:cs typeface="Nazanin" panose="00000400000000000000" pitchFamily="2" charset="-78"/>
              </a:rPr>
              <a:t>و </a:t>
            </a:r>
            <a:r>
              <a:rPr lang="fa-IR" b="1" dirty="0" smtClean="0">
                <a:solidFill>
                  <a:srgbClr val="212529"/>
                </a:solidFill>
                <a:latin typeface="BNazanin"/>
                <a:cs typeface="Nazanin" panose="00000400000000000000" pitchFamily="2" charset="-78"/>
              </a:rPr>
              <a:t>تمرین چیزهایی </a:t>
            </a:r>
            <a:r>
              <a:rPr lang="fa-IR" b="1" dirty="0">
                <a:solidFill>
                  <a:srgbClr val="212529"/>
                </a:solidFill>
                <a:latin typeface="BNazanin"/>
                <a:cs typeface="Nazanin" panose="00000400000000000000" pitchFamily="2" charset="-78"/>
              </a:rPr>
              <a:t>که در جلسات یاد </a:t>
            </a:r>
            <a:r>
              <a:rPr lang="fa-IR" b="1" dirty="0" smtClean="0">
                <a:solidFill>
                  <a:srgbClr val="212529"/>
                </a:solidFill>
                <a:latin typeface="BNazanin"/>
                <a:cs typeface="Nazanin" panose="00000400000000000000" pitchFamily="2" charset="-78"/>
              </a:rPr>
              <a:t>گرفته اید </a:t>
            </a:r>
            <a:r>
              <a:rPr lang="fa-IR" b="1" dirty="0">
                <a:solidFill>
                  <a:srgbClr val="212529"/>
                </a:solidFill>
                <a:latin typeface="BNazanin"/>
                <a:cs typeface="Nazanin" panose="00000400000000000000" pitchFamily="2" charset="-78"/>
              </a:rPr>
              <a:t>افزایش دهید.</a:t>
            </a:r>
            <a:br>
              <a:rPr lang="fa-IR" b="1" dirty="0">
                <a:solidFill>
                  <a:srgbClr val="212529"/>
                </a:solidFill>
                <a:latin typeface="BNazanin"/>
                <a:cs typeface="Nazanin" panose="00000400000000000000" pitchFamily="2" charset="-78"/>
              </a:rPr>
            </a:br>
            <a:r>
              <a:rPr lang="fa-IR" b="1" dirty="0">
                <a:solidFill>
                  <a:srgbClr val="212529"/>
                </a:solidFill>
                <a:latin typeface="BNazanin"/>
                <a:cs typeface="Nazanin" panose="00000400000000000000" pitchFamily="2" charset="-78"/>
              </a:rPr>
              <a:t>امروزآخرین جلسه ی ما است و در این جلسه از هم خداحافظی </a:t>
            </a:r>
            <a:r>
              <a:rPr lang="fa-IR" b="1" dirty="0" smtClean="0">
                <a:solidFill>
                  <a:srgbClr val="212529"/>
                </a:solidFill>
                <a:latin typeface="BNazanin"/>
                <a:cs typeface="Nazanin" panose="00000400000000000000" pitchFamily="2" charset="-78"/>
              </a:rPr>
              <a:t>می کنیم</a:t>
            </a:r>
            <a:r>
              <a:rPr lang="fa-IR" b="1" dirty="0">
                <a:solidFill>
                  <a:srgbClr val="212529"/>
                </a:solidFill>
                <a:latin typeface="BNazanin"/>
                <a:cs typeface="Nazanin" panose="00000400000000000000" pitchFamily="2" charset="-78"/>
              </a:rPr>
              <a:t>. اما اگر احساس کردید نیاز به کمک دارید، حتما </a:t>
            </a:r>
            <a:r>
              <a:rPr lang="fa-IR" b="1" dirty="0" smtClean="0">
                <a:solidFill>
                  <a:srgbClr val="212529"/>
                </a:solidFill>
                <a:latin typeface="BNazanin"/>
                <a:cs typeface="Nazanin" panose="00000400000000000000" pitchFamily="2" charset="-78"/>
              </a:rPr>
              <a:t>می توانید تماس </a:t>
            </a:r>
            <a:r>
              <a:rPr lang="fa-IR" b="1" dirty="0">
                <a:solidFill>
                  <a:srgbClr val="212529"/>
                </a:solidFill>
                <a:latin typeface="BNazanin"/>
                <a:cs typeface="Nazanin" panose="00000400000000000000" pitchFamily="2" charset="-78"/>
              </a:rPr>
              <a:t>بگیرید.</a:t>
            </a:r>
            <a:r>
              <a:rPr lang="fa-IR" dirty="0">
                <a:solidFill>
                  <a:srgbClr val="212529"/>
                </a:solidFill>
                <a:latin typeface="BNazanin"/>
              </a:rPr>
              <a:t/>
            </a:r>
            <a:br>
              <a:rPr lang="fa-IR" dirty="0">
                <a:solidFill>
                  <a:srgbClr val="212529"/>
                </a:solidFill>
                <a:latin typeface="BNazanin"/>
              </a:rPr>
            </a:br>
            <a:endParaRPr lang="fa-IR" dirty="0"/>
          </a:p>
        </p:txBody>
      </p:sp>
    </p:spTree>
    <p:extLst>
      <p:ext uri="{BB962C8B-B14F-4D97-AF65-F5344CB8AC3E}">
        <p14:creationId xmlns:p14="http://schemas.microsoft.com/office/powerpoint/2010/main" val="460022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4209" y="426491"/>
            <a:ext cx="4304713" cy="461665"/>
          </a:xfrm>
          <a:prstGeom prst="rect">
            <a:avLst/>
          </a:prstGeom>
        </p:spPr>
        <p:txBody>
          <a:bodyPr wrap="square">
            <a:spAutoFit/>
          </a:bodyPr>
          <a:lstStyle/>
          <a:p>
            <a:r>
              <a:rPr lang="fa-IR" sz="2400" b="1" dirty="0">
                <a:solidFill>
                  <a:srgbClr val="FF0000"/>
                </a:solidFill>
                <a:latin typeface="BNazanin"/>
                <a:cs typeface="Nazanin" panose="00000400000000000000" pitchFamily="2" charset="-78"/>
              </a:rPr>
              <a:t>درمان </a:t>
            </a:r>
            <a:r>
              <a:rPr lang="fa-IR" sz="2400" b="1" dirty="0" smtClean="0">
                <a:solidFill>
                  <a:srgbClr val="FF0000"/>
                </a:solidFill>
                <a:latin typeface="BNazanin"/>
                <a:cs typeface="Nazanin" panose="00000400000000000000" pitchFamily="2" charset="-78"/>
              </a:rPr>
              <a:t>سوگ پیچیده یا </a:t>
            </a:r>
            <a:r>
              <a:rPr lang="fa-IR" sz="2400" b="1" dirty="0">
                <a:solidFill>
                  <a:srgbClr val="FF0000"/>
                </a:solidFill>
                <a:latin typeface="BNazanin"/>
                <a:cs typeface="Nazanin" panose="00000400000000000000" pitchFamily="2" charset="-78"/>
              </a:rPr>
              <a:t>کامپلیکه</a:t>
            </a:r>
            <a:r>
              <a:rPr lang="en-US" sz="2400" b="1" dirty="0">
                <a:solidFill>
                  <a:srgbClr val="FF0000"/>
                </a:solidFill>
                <a:latin typeface="BNazanin"/>
                <a:cs typeface="Nazanin" panose="00000400000000000000" pitchFamily="2" charset="-78"/>
              </a:rPr>
              <a:t>CG</a:t>
            </a:r>
            <a:endParaRPr lang="fa-IR" sz="2400" b="1" dirty="0">
              <a:solidFill>
                <a:srgbClr val="FF0000"/>
              </a:solidFill>
              <a:latin typeface="BNazanin"/>
              <a:cs typeface="Nazanin" panose="00000400000000000000" pitchFamily="2" charset="-78"/>
            </a:endParaRPr>
          </a:p>
        </p:txBody>
      </p:sp>
      <p:sp>
        <p:nvSpPr>
          <p:cNvPr id="3" name="Rectangle 2"/>
          <p:cNvSpPr/>
          <p:nvPr/>
        </p:nvSpPr>
        <p:spPr>
          <a:xfrm>
            <a:off x="492367" y="1278553"/>
            <a:ext cx="11211951" cy="5355312"/>
          </a:xfrm>
          <a:prstGeom prst="rect">
            <a:avLst/>
          </a:prstGeom>
        </p:spPr>
        <p:txBody>
          <a:bodyPr wrap="square">
            <a:spAutoFit/>
          </a:bodyPr>
          <a:lstStyle/>
          <a:p>
            <a:pPr marL="285750" indent="-285750" algn="just">
              <a:buFont typeface="Wingdings" panose="05000000000000000000" pitchFamily="2" charset="2"/>
              <a:buChar char="q"/>
            </a:pPr>
            <a:r>
              <a:rPr lang="fa-IR" b="1" dirty="0">
                <a:solidFill>
                  <a:srgbClr val="212529"/>
                </a:solidFill>
                <a:latin typeface="BNazanin"/>
                <a:cs typeface="Nazanin" panose="00000400000000000000" pitchFamily="2" charset="-78"/>
              </a:rPr>
              <a:t>در جلسات آغاز مراجع فرایند فوت متوفی را در قبل، حین و بعد از اتفاق با جزییات برای ما بازگو می کند. </a:t>
            </a:r>
          </a:p>
          <a:p>
            <a:pPr marL="285750" indent="-285750" algn="just">
              <a:buFont typeface="Wingdings" panose="05000000000000000000" pitchFamily="2" charset="2"/>
              <a:buChar char="q"/>
            </a:pPr>
            <a:endParaRPr lang="fa-IR" b="1" dirty="0">
              <a:solidFill>
                <a:srgbClr val="212529"/>
              </a:solidFill>
              <a:latin typeface="BNazanin"/>
              <a:cs typeface="Nazanin" panose="00000400000000000000" pitchFamily="2" charset="-78"/>
            </a:endParaRPr>
          </a:p>
          <a:p>
            <a:pPr marL="285750" indent="-285750" algn="just">
              <a:buFont typeface="Wingdings" panose="05000000000000000000" pitchFamily="2" charset="2"/>
              <a:buChar char="q"/>
            </a:pPr>
            <a:r>
              <a:rPr lang="fa-IR" b="1" dirty="0">
                <a:solidFill>
                  <a:srgbClr val="212529"/>
                </a:solidFill>
                <a:latin typeface="BNazanin"/>
                <a:cs typeface="Nazanin" panose="00000400000000000000" pitchFamily="2" charset="-78"/>
              </a:rPr>
              <a:t>در جلسات بعدی به مراجع توصیه می شود </a:t>
            </a:r>
            <a:r>
              <a:rPr lang="fa-IR" b="1" dirty="0">
                <a:solidFill>
                  <a:srgbClr val="FF0000"/>
                </a:solidFill>
                <a:latin typeface="BNazanin"/>
                <a:cs typeface="Nazanin" panose="00000400000000000000" pitchFamily="2" charset="-78"/>
              </a:rPr>
              <a:t>فعالیتهایی که قبل از این فقدان انجام می داده و بعد از آن دیگر انجام نداده</a:t>
            </a:r>
            <a:r>
              <a:rPr lang="fa-IR" b="1" dirty="0">
                <a:solidFill>
                  <a:srgbClr val="212529"/>
                </a:solidFill>
                <a:latin typeface="BNazanin"/>
                <a:cs typeface="Nazanin" panose="00000400000000000000" pitchFamily="2" charset="-78"/>
              </a:rPr>
              <a:t> را به تدریج و مجددا آغاز کند. مانند ورزش و ارتباطات اجتماعی. </a:t>
            </a:r>
          </a:p>
          <a:p>
            <a:pPr marL="285750" indent="-285750" algn="just">
              <a:buFont typeface="Wingdings" panose="05000000000000000000" pitchFamily="2" charset="2"/>
              <a:buChar char="q"/>
            </a:pPr>
            <a:endParaRPr lang="fa-IR" b="1" dirty="0">
              <a:solidFill>
                <a:srgbClr val="212529"/>
              </a:solidFill>
              <a:latin typeface="BNazanin"/>
              <a:cs typeface="Nazanin" panose="00000400000000000000" pitchFamily="2" charset="-78"/>
            </a:endParaRPr>
          </a:p>
          <a:p>
            <a:pPr marL="285750" indent="-285750" algn="just">
              <a:buFont typeface="Wingdings" panose="05000000000000000000" pitchFamily="2" charset="2"/>
              <a:buChar char="q"/>
            </a:pPr>
            <a:r>
              <a:rPr lang="fa-IR" b="1" dirty="0">
                <a:solidFill>
                  <a:srgbClr val="212529"/>
                </a:solidFill>
                <a:latin typeface="BNazanin"/>
                <a:cs typeface="Nazanin" panose="00000400000000000000" pitchFamily="2" charset="-78"/>
              </a:rPr>
              <a:t>در مرحله بعد از وی درخواست می کنیم حضور در </a:t>
            </a:r>
            <a:r>
              <a:rPr lang="fa-IR" b="1" dirty="0">
                <a:solidFill>
                  <a:srgbClr val="FF0000"/>
                </a:solidFill>
                <a:latin typeface="BNazanin"/>
                <a:cs typeface="Nazanin" panose="00000400000000000000" pitchFamily="2" charset="-78"/>
              </a:rPr>
              <a:t>مکان ها و فعالیت هایی را که به خاطر متوفی از آن اجتناب می کند، </a:t>
            </a:r>
            <a:r>
              <a:rPr lang="fa-IR" b="1" dirty="0">
                <a:solidFill>
                  <a:srgbClr val="212529"/>
                </a:solidFill>
                <a:latin typeface="BNazanin"/>
                <a:cs typeface="Nazanin" panose="00000400000000000000" pitchFamily="2" charset="-78"/>
              </a:rPr>
              <a:t>به تدریج و مجددا شروع کند. مثلا تشویق به انجام فعالیت خاصی که قبلا با فرد متوفی انجام می داده و به دلیل نبود و سوگ وی آن را ترک کرده است. مراحل ذکر شده به تدریج سبب بازگرداندن روال معمول زندگی قبلی فرد و در نتیجه بازگرداندن احساس آرامش و امنیت نسبی برای وی می گردد. </a:t>
            </a:r>
          </a:p>
          <a:p>
            <a:pPr marL="285750" indent="-285750" algn="just">
              <a:buFont typeface="Wingdings" panose="05000000000000000000" pitchFamily="2" charset="2"/>
              <a:buChar char="q"/>
            </a:pPr>
            <a:endParaRPr lang="fa-IR" b="1" dirty="0">
              <a:solidFill>
                <a:srgbClr val="212529"/>
              </a:solidFill>
              <a:latin typeface="BNazanin"/>
              <a:cs typeface="Nazanin" panose="00000400000000000000" pitchFamily="2" charset="-78"/>
            </a:endParaRPr>
          </a:p>
          <a:p>
            <a:pPr marL="285750" indent="-285750" algn="just">
              <a:buFont typeface="Wingdings" panose="05000000000000000000" pitchFamily="2" charset="2"/>
              <a:buChar char="q"/>
            </a:pPr>
            <a:r>
              <a:rPr lang="fa-IR" b="1" dirty="0">
                <a:solidFill>
                  <a:srgbClr val="212529"/>
                </a:solidFill>
                <a:latin typeface="BNazanin"/>
                <a:cs typeface="Nazanin" panose="00000400000000000000" pitchFamily="2" charset="-78"/>
              </a:rPr>
              <a:t>در مرحله بعد از مراجع می خواهیم که </a:t>
            </a:r>
            <a:r>
              <a:rPr lang="fa-IR" b="1" dirty="0">
                <a:solidFill>
                  <a:srgbClr val="FF0000"/>
                </a:solidFill>
                <a:latin typeface="BNazanin"/>
                <a:cs typeface="Nazanin" panose="00000400000000000000" pitchFamily="2" charset="-78"/>
              </a:rPr>
              <a:t>فعالیت های جدیدی </a:t>
            </a:r>
            <a:r>
              <a:rPr lang="fa-IR" b="1" dirty="0">
                <a:solidFill>
                  <a:srgbClr val="212529"/>
                </a:solidFill>
                <a:latin typeface="BNazanin"/>
                <a:cs typeface="Nazanin" panose="00000400000000000000" pitchFamily="2" charset="-78"/>
              </a:rPr>
              <a:t>را که می تواند انجام دهد و به آنها علاقه مند است به تدریج و با نظارت در طی جلسات آغاز کند. </a:t>
            </a:r>
          </a:p>
          <a:p>
            <a:pPr marL="285750" indent="-285750" algn="just">
              <a:buFont typeface="Wingdings" panose="05000000000000000000" pitchFamily="2" charset="2"/>
              <a:buChar char="q"/>
            </a:pPr>
            <a:endParaRPr lang="fa-IR" b="1" dirty="0">
              <a:solidFill>
                <a:srgbClr val="212529"/>
              </a:solidFill>
              <a:latin typeface="BNazanin"/>
              <a:cs typeface="Nazanin" panose="00000400000000000000" pitchFamily="2" charset="-78"/>
            </a:endParaRPr>
          </a:p>
          <a:p>
            <a:pPr marL="285750" indent="-285750" algn="just">
              <a:buFont typeface="Wingdings" panose="05000000000000000000" pitchFamily="2" charset="2"/>
              <a:buChar char="q"/>
            </a:pPr>
            <a:r>
              <a:rPr lang="fa-IR" b="1" dirty="0">
                <a:solidFill>
                  <a:srgbClr val="212529"/>
                </a:solidFill>
                <a:latin typeface="BNazanin"/>
                <a:cs typeface="Nazanin" panose="00000400000000000000" pitchFamily="2" charset="-78"/>
              </a:rPr>
              <a:t>در مرحله آخر که </a:t>
            </a:r>
            <a:r>
              <a:rPr lang="en-US" b="1" dirty="0">
                <a:solidFill>
                  <a:srgbClr val="FF0000"/>
                </a:solidFill>
                <a:latin typeface="BNazanin"/>
                <a:cs typeface="Nazanin" panose="00000400000000000000" pitchFamily="2" charset="-78"/>
              </a:rPr>
              <a:t>IMAGINAL CONVERSATION</a:t>
            </a:r>
            <a:r>
              <a:rPr lang="fa-IR" b="1" dirty="0">
                <a:solidFill>
                  <a:srgbClr val="212529"/>
                </a:solidFill>
                <a:latin typeface="BNazanin"/>
                <a:cs typeface="Nazanin" panose="00000400000000000000" pitchFamily="2" charset="-78"/>
              </a:rPr>
              <a:t> </a:t>
            </a:r>
            <a:r>
              <a:rPr lang="fa-IR" b="1" dirty="0" smtClean="0">
                <a:solidFill>
                  <a:srgbClr val="212529"/>
                </a:solidFill>
                <a:latin typeface="BNazanin"/>
                <a:cs typeface="Nazanin" panose="00000400000000000000" pitchFamily="2" charset="-78"/>
              </a:rPr>
              <a:t> نام </a:t>
            </a:r>
            <a:r>
              <a:rPr lang="fa-IR" b="1" dirty="0">
                <a:solidFill>
                  <a:srgbClr val="212529"/>
                </a:solidFill>
                <a:latin typeface="BNazanin"/>
                <a:cs typeface="Nazanin" panose="00000400000000000000" pitchFamily="2" charset="-78"/>
              </a:rPr>
              <a:t>دارد و برای همه مراجعان انجام آن ضروری نیست و فرایندی بسیار دردناک </a:t>
            </a:r>
            <a:r>
              <a:rPr lang="fa-IR" b="1" dirty="0" smtClean="0">
                <a:solidFill>
                  <a:srgbClr val="212529"/>
                </a:solidFill>
                <a:latin typeface="BNazanin"/>
                <a:cs typeface="Nazanin" panose="00000400000000000000" pitchFamily="2" charset="-78"/>
              </a:rPr>
              <a:t>اما در </a:t>
            </a:r>
            <a:r>
              <a:rPr lang="fa-IR" b="1" dirty="0">
                <a:solidFill>
                  <a:srgbClr val="212529"/>
                </a:solidFill>
                <a:latin typeface="BNazanin"/>
                <a:cs typeface="Nazanin" panose="00000400000000000000" pitchFamily="2" charset="-78"/>
              </a:rPr>
              <a:t>صورت انجام موثر است. از مراجع می خواهیم که بنشیند و گویی که فرد متوفی در جلوی وی نشسته، شروع به حرف زدن با وی درباره حرف های ناگفته در رابطه ناتمامشان بکند. تا بدین وسیله به حل و فصل فرایند سوگ وبازگرداندن فرد بازمانده به مسیر روال عادی زندگی تا حد امکان کمک </a:t>
            </a:r>
            <a:r>
              <a:rPr lang="fa-IR" b="1" dirty="0" smtClean="0">
                <a:solidFill>
                  <a:srgbClr val="212529"/>
                </a:solidFill>
                <a:latin typeface="BNazanin"/>
                <a:cs typeface="Nazanin" panose="00000400000000000000" pitchFamily="2" charset="-78"/>
              </a:rPr>
              <a:t>کند</a:t>
            </a:r>
          </a:p>
          <a:p>
            <a:pPr algn="just"/>
            <a:r>
              <a:rPr lang="fa-IR" dirty="0"/>
              <a:t/>
            </a:r>
            <a:br>
              <a:rPr lang="fa-IR" dirty="0"/>
            </a:br>
            <a:r>
              <a:rPr lang="fa-IR" dirty="0">
                <a:solidFill>
                  <a:srgbClr val="FF0000"/>
                </a:solidFill>
                <a:latin typeface="B Nazanin" panose="00000400000000000000" pitchFamily="2" charset="-78"/>
                <a:cs typeface="B Nazanin" panose="00000400000000000000" pitchFamily="2" charset="-78"/>
              </a:rPr>
              <a:t/>
            </a:r>
            <a:br>
              <a:rPr lang="fa-IR" dirty="0">
                <a:solidFill>
                  <a:srgbClr val="FF0000"/>
                </a:solidFill>
                <a:latin typeface="B Nazanin" panose="00000400000000000000" pitchFamily="2" charset="-78"/>
                <a:cs typeface="B Nazanin" panose="00000400000000000000" pitchFamily="2" charset="-78"/>
              </a:rPr>
            </a:br>
            <a:endParaRPr lang="fa-IR" dirty="0">
              <a:solidFill>
                <a:srgbClr val="FF0000"/>
              </a:solidFill>
            </a:endParaRPr>
          </a:p>
        </p:txBody>
      </p:sp>
    </p:spTree>
    <p:extLst>
      <p:ext uri="{BB962C8B-B14F-4D97-AF65-F5344CB8AC3E}">
        <p14:creationId xmlns:p14="http://schemas.microsoft.com/office/powerpoint/2010/main" val="2842073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098" y="663587"/>
            <a:ext cx="11240086" cy="5740033"/>
          </a:xfrm>
          <a:prstGeom prst="rect">
            <a:avLst/>
          </a:prstGeom>
        </p:spPr>
        <p:txBody>
          <a:bodyPr wrap="square">
            <a:spAutoFit/>
          </a:bodyPr>
          <a:lstStyle/>
          <a:p>
            <a:pPr algn="ctr"/>
            <a:r>
              <a:rPr lang="fa-IR" sz="2800" b="1" dirty="0">
                <a:solidFill>
                  <a:srgbClr val="FF0000"/>
                </a:solidFill>
                <a:latin typeface="BNazanin"/>
                <a:cs typeface="Nazanin" panose="00000400000000000000" pitchFamily="2" charset="-78"/>
              </a:rPr>
              <a:t>درمان سوگ به روش </a:t>
            </a:r>
            <a:r>
              <a:rPr lang="en-US" sz="2800" b="1" dirty="0">
                <a:solidFill>
                  <a:srgbClr val="FF0000"/>
                </a:solidFill>
                <a:latin typeface="BNazanin"/>
                <a:cs typeface="Nazanin" panose="00000400000000000000" pitchFamily="2" charset="-78"/>
              </a:rPr>
              <a:t>IPT</a:t>
            </a:r>
          </a:p>
          <a:p>
            <a:pPr algn="just">
              <a:lnSpc>
                <a:spcPct val="150000"/>
              </a:lnSpc>
            </a:pPr>
            <a:r>
              <a:rPr lang="fa-IR" sz="1600" b="1" dirty="0">
                <a:latin typeface="B Nazanin" panose="00000400000000000000" pitchFamily="2" charset="-78"/>
              </a:rPr>
              <a:t/>
            </a:r>
            <a:br>
              <a:rPr lang="fa-IR" sz="1600" b="1" dirty="0">
                <a:latin typeface="B Nazanin" panose="00000400000000000000" pitchFamily="2" charset="-78"/>
              </a:rPr>
            </a:br>
            <a:r>
              <a:rPr lang="fa-IR" sz="2400" b="1" dirty="0" smtClean="0">
                <a:solidFill>
                  <a:srgbClr val="FF0000"/>
                </a:solidFill>
                <a:latin typeface="B Nazanin" panose="00000400000000000000" pitchFamily="2" charset="-78"/>
              </a:rPr>
              <a:t>گام </a:t>
            </a:r>
            <a:r>
              <a:rPr lang="fa-IR" sz="2400" b="1" dirty="0">
                <a:solidFill>
                  <a:srgbClr val="FF0000"/>
                </a:solidFill>
                <a:latin typeface="B Nazanin" panose="00000400000000000000" pitchFamily="2" charset="-78"/>
              </a:rPr>
              <a:t>اول </a:t>
            </a:r>
            <a:r>
              <a:rPr lang="fa-IR" b="1" dirty="0">
                <a:solidFill>
                  <a:srgbClr val="212529"/>
                </a:solidFill>
                <a:latin typeface="BNazanin"/>
                <a:cs typeface="Nazanin" panose="00000400000000000000" pitchFamily="2" charset="-78"/>
              </a:rPr>
              <a:t>شامل تخلیه هیجانی و تسهیل سوگواری </a:t>
            </a:r>
            <a:r>
              <a:rPr lang="fa-IR" b="1" dirty="0" smtClean="0">
                <a:solidFill>
                  <a:srgbClr val="212529"/>
                </a:solidFill>
                <a:latin typeface="BNazanin"/>
                <a:cs typeface="Nazanin" panose="00000400000000000000" pitchFamily="2" charset="-78"/>
              </a:rPr>
              <a:t>است.</a:t>
            </a:r>
            <a:endParaRPr lang="fa-IR" b="1" dirty="0">
              <a:solidFill>
                <a:srgbClr val="212529"/>
              </a:solidFill>
              <a:latin typeface="BNazanin"/>
              <a:cs typeface="Nazanin" panose="00000400000000000000" pitchFamily="2" charset="-78"/>
            </a:endParaRPr>
          </a:p>
          <a:p>
            <a:pPr algn="just">
              <a:lnSpc>
                <a:spcPct val="150000"/>
              </a:lnSpc>
            </a:pPr>
            <a:r>
              <a:rPr lang="fa-IR" b="1" dirty="0">
                <a:solidFill>
                  <a:srgbClr val="212529"/>
                </a:solidFill>
                <a:latin typeface="BNazanin"/>
                <a:cs typeface="Nazanin" panose="00000400000000000000" pitchFamily="2" charset="-78"/>
              </a:rPr>
              <a:t>این مرحله با تشویق وی به فکر کردن و احساس دقیق مرگ بخصوص درباره توالی و پیامد رویداد های قبل ، حین و پس از مرگ متوفی می باشد. سوالاتی مثل اینکه چگونه از مرگ وی باخبر شدید؟ اولین بار چه احساسی داشتید؟ چگونه فوت کرد و اوضاع مرگ چگونه بود؟ یا چه زمانی از بیماری یا تصادف با خبر گشتید؟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بسیاری </a:t>
            </a:r>
            <a:r>
              <a:rPr lang="fa-IR" b="1" dirty="0">
                <a:solidFill>
                  <a:srgbClr val="212529"/>
                </a:solidFill>
                <a:latin typeface="BNazanin"/>
                <a:cs typeface="Nazanin" panose="00000400000000000000" pitchFamily="2" charset="-78"/>
              </a:rPr>
              <a:t>از افراد می ترسند که عظمت احساسات مربوط به سوگشان آنها را از پای در آورد. احساساتی همچون ترس، خشم، گناه، نگرانی، یاس، غمگینی و غیره. نقش درمانگر در اینجا تشویق افراد برای بیان احساساتشان می باشد و ذکر این نکته که احساسات هرچقدر قدرتمند باشند، آنقدری خطرناک نیستند که پذیرفته نشوند</a:t>
            </a:r>
            <a:r>
              <a:rPr lang="fa-IR" b="1" dirty="0" smtClean="0">
                <a:solidFill>
                  <a:srgbClr val="212529"/>
                </a:solidFill>
                <a:latin typeface="BNazanin"/>
                <a:cs typeface="Nazanin" panose="00000400000000000000" pitchFamily="2" charset="-78"/>
              </a:rPr>
              <a:t>.</a:t>
            </a:r>
          </a:p>
          <a:p>
            <a:pPr algn="just">
              <a:lnSpc>
                <a:spcPct val="150000"/>
              </a:lnSpc>
            </a:pPr>
            <a:r>
              <a:rPr lang="fa-IR" b="1" dirty="0" smtClean="0">
                <a:solidFill>
                  <a:srgbClr val="212529"/>
                </a:solidFill>
                <a:latin typeface="BNazanin"/>
                <a:cs typeface="Nazanin" panose="00000400000000000000" pitchFamily="2" charset="-78"/>
              </a:rPr>
              <a:t> </a:t>
            </a:r>
            <a:r>
              <a:rPr lang="fa-IR" b="1" dirty="0">
                <a:solidFill>
                  <a:srgbClr val="212529"/>
                </a:solidFill>
                <a:latin typeface="BNazanin"/>
                <a:cs typeface="Nazanin" panose="00000400000000000000" pitchFamily="2" charset="-78"/>
              </a:rPr>
              <a:t>نکته مهم در این مرحله همراهی و همدلی با مراجع و اطمینان بخشی به وی و </a:t>
            </a:r>
            <a:r>
              <a:rPr lang="fa-IR" b="1" dirty="0" smtClean="0">
                <a:solidFill>
                  <a:srgbClr val="212529"/>
                </a:solidFill>
                <a:latin typeface="BNazanin"/>
                <a:cs typeface="Nazanin" panose="00000400000000000000" pitchFamily="2" charset="-78"/>
              </a:rPr>
              <a:t>نرمالیزه </a:t>
            </a:r>
            <a:r>
              <a:rPr lang="fa-IR" b="1" dirty="0">
                <a:solidFill>
                  <a:srgbClr val="212529"/>
                </a:solidFill>
                <a:latin typeface="BNazanin"/>
                <a:cs typeface="Nazanin" panose="00000400000000000000" pitchFamily="2" charset="-78"/>
              </a:rPr>
              <a:t>کردن احساسات وی می باشد. </a:t>
            </a:r>
            <a:r>
              <a:rPr lang="fa-IR" b="1" dirty="0" smtClean="0">
                <a:solidFill>
                  <a:srgbClr val="212529"/>
                </a:solidFill>
                <a:latin typeface="BNazanin"/>
                <a:cs typeface="Nazanin" panose="00000400000000000000" pitchFamily="2" charset="-78"/>
              </a:rPr>
              <a:t>همچنین </a:t>
            </a:r>
            <a:r>
              <a:rPr lang="fa-IR" b="1" dirty="0">
                <a:solidFill>
                  <a:srgbClr val="212529"/>
                </a:solidFill>
                <a:latin typeface="BNazanin"/>
                <a:cs typeface="Nazanin" panose="00000400000000000000" pitchFamily="2" charset="-78"/>
              </a:rPr>
              <a:t>یادمان باشد که برخی از افراد بازمانده درمورد بهبود یافتن از سوگواری احساس گناه دارند و آن را معادل خیانت و عدم دوست داشتن فرد متوفی می </a:t>
            </a:r>
            <a:r>
              <a:rPr lang="fa-IR" b="1" dirty="0" smtClean="0">
                <a:solidFill>
                  <a:srgbClr val="212529"/>
                </a:solidFill>
                <a:latin typeface="BNazanin"/>
                <a:cs typeface="Nazanin" panose="00000400000000000000" pitchFamily="2" charset="-78"/>
              </a:rPr>
              <a:t>دانند که به این احساسات نیز باید پرداخته شود.</a:t>
            </a:r>
            <a:endParaRPr lang="fa-IR" b="1" dirty="0">
              <a:solidFill>
                <a:srgbClr val="212529"/>
              </a:solidFill>
              <a:latin typeface="BNazanin"/>
              <a:cs typeface="Nazanin" panose="00000400000000000000" pitchFamily="2" charset="-78"/>
            </a:endParaRPr>
          </a:p>
          <a:p>
            <a:pPr algn="just"/>
            <a:r>
              <a:rPr lang="fa-IR" dirty="0"/>
              <a:t/>
            </a:r>
            <a:br>
              <a:rPr lang="fa-IR" dirty="0"/>
            </a:br>
            <a:endParaRPr lang="fa-IR" dirty="0"/>
          </a:p>
        </p:txBody>
      </p:sp>
    </p:spTree>
    <p:extLst>
      <p:ext uri="{BB962C8B-B14F-4D97-AF65-F5344CB8AC3E}">
        <p14:creationId xmlns:p14="http://schemas.microsoft.com/office/powerpoint/2010/main" val="221502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249" y="759655"/>
            <a:ext cx="10972800" cy="5597686"/>
          </a:xfrm>
          <a:prstGeom prst="rect">
            <a:avLst/>
          </a:prstGeom>
        </p:spPr>
        <p:txBody>
          <a:bodyPr wrap="square">
            <a:spAutoFit/>
          </a:bodyPr>
          <a:lstStyle/>
          <a:p>
            <a:pPr algn="just">
              <a:lnSpc>
                <a:spcPct val="150000"/>
              </a:lnSpc>
            </a:pPr>
            <a:r>
              <a:rPr lang="fa-IR" sz="2400" b="1" dirty="0">
                <a:solidFill>
                  <a:srgbClr val="FF0000"/>
                </a:solidFill>
                <a:latin typeface="B Nazanin" panose="00000400000000000000" pitchFamily="2" charset="-78"/>
              </a:rPr>
              <a:t>گام دوم </a:t>
            </a:r>
            <a:r>
              <a:rPr lang="fa-IR" b="1" dirty="0">
                <a:solidFill>
                  <a:srgbClr val="212529"/>
                </a:solidFill>
                <a:latin typeface="BNazanin"/>
                <a:cs typeface="Nazanin" panose="00000400000000000000" pitchFamily="2" charset="-78"/>
              </a:rPr>
              <a:t>این گام شامل بازسازی رابطه می باشد.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به </a:t>
            </a:r>
            <a:r>
              <a:rPr lang="fa-IR" b="1" dirty="0">
                <a:solidFill>
                  <a:srgbClr val="212529"/>
                </a:solidFill>
                <a:latin typeface="BNazanin"/>
                <a:cs typeface="Nazanin" panose="00000400000000000000" pitchFamily="2" charset="-78"/>
              </a:rPr>
              <a:t>این معنی که </a:t>
            </a:r>
            <a:r>
              <a:rPr lang="fa-IR" b="1" dirty="0" smtClean="0">
                <a:solidFill>
                  <a:srgbClr val="212529"/>
                </a:solidFill>
                <a:latin typeface="BNazanin"/>
                <a:cs typeface="Nazanin" panose="00000400000000000000" pitchFamily="2" charset="-78"/>
              </a:rPr>
              <a:t>بیمار </a:t>
            </a:r>
            <a:r>
              <a:rPr lang="fa-IR" b="1" dirty="0">
                <a:solidFill>
                  <a:srgbClr val="212529"/>
                </a:solidFill>
                <a:latin typeface="BNazanin"/>
                <a:cs typeface="Nazanin" panose="00000400000000000000" pitchFamily="2" charset="-78"/>
              </a:rPr>
              <a:t>به </a:t>
            </a:r>
            <a:r>
              <a:rPr lang="fa-IR" b="1" dirty="0" smtClean="0">
                <a:solidFill>
                  <a:srgbClr val="212529"/>
                </a:solidFill>
                <a:latin typeface="BNazanin"/>
                <a:cs typeface="Nazanin" panose="00000400000000000000" pitchFamily="2" charset="-78"/>
              </a:rPr>
              <a:t>پاسخ سوالاتی </a:t>
            </a:r>
            <a:r>
              <a:rPr lang="fa-IR" b="1" dirty="0">
                <a:solidFill>
                  <a:srgbClr val="212529"/>
                </a:solidFill>
                <a:latin typeface="BNazanin"/>
                <a:cs typeface="Nazanin" panose="00000400000000000000" pitchFamily="2" charset="-78"/>
              </a:rPr>
              <a:t>درباره نوع رابطه با متوفی </a:t>
            </a:r>
            <a:r>
              <a:rPr lang="fa-IR" b="1" dirty="0" smtClean="0">
                <a:solidFill>
                  <a:srgbClr val="212529"/>
                </a:solidFill>
                <a:latin typeface="BNazanin"/>
                <a:cs typeface="Nazanin" panose="00000400000000000000" pitchFamily="2" charset="-78"/>
              </a:rPr>
              <a:t>می پردازد. </a:t>
            </a:r>
            <a:r>
              <a:rPr lang="fa-IR" b="1" dirty="0">
                <a:solidFill>
                  <a:srgbClr val="212529"/>
                </a:solidFill>
                <a:latin typeface="BNazanin"/>
                <a:cs typeface="Nazanin" panose="00000400000000000000" pitchFamily="2" charset="-78"/>
              </a:rPr>
              <a:t>سوالاتی مثل اینکه فرد متوفی از چه چیزی خوشش می آمد یا با یکدیگر چه کارهای مشترکی انجام می دادند و نیز مشکلات و فراز و نشیب های موجود در رابطه آنها چه چیز هایی بوده اند.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باید </a:t>
            </a:r>
            <a:r>
              <a:rPr lang="fa-IR" b="1" dirty="0">
                <a:solidFill>
                  <a:srgbClr val="212529"/>
                </a:solidFill>
                <a:latin typeface="BNazanin"/>
                <a:cs typeface="Nazanin" panose="00000400000000000000" pitchFamily="2" charset="-78"/>
              </a:rPr>
              <a:t>به وی گفت که هیچ دونفری همیشه باهم یکسان نیستند و لذا دامنه بسیار پیچیده ای از احساسات مثبت و منفی در رابط افراد وجود دارد. افراد ممکن است از اشاره به احساسات دو سو گرایانه در مورد متوفی عصبانی شوند</a:t>
            </a:r>
            <a:r>
              <a:rPr lang="fa-IR" b="1" dirty="0" smtClean="0">
                <a:solidFill>
                  <a:srgbClr val="212529"/>
                </a:solidFill>
                <a:latin typeface="BNazanin"/>
                <a:cs typeface="Nazanin" panose="00000400000000000000" pitchFamily="2" charset="-78"/>
              </a:rPr>
              <a:t>. </a:t>
            </a:r>
            <a:r>
              <a:rPr lang="fa-IR" b="1" dirty="0">
                <a:solidFill>
                  <a:srgbClr val="212529"/>
                </a:solidFill>
                <a:latin typeface="BNazanin"/>
                <a:cs typeface="Nazanin" panose="00000400000000000000" pitchFamily="2" charset="-78"/>
              </a:rPr>
              <a:t>لذا باید به آنها گفت که همانطور که زمانی که شخص زنده بود قاعدتا دلخوری هایی با وی داشته و درمیان گذاشتن آنها سبب احساس بهتر در هردوی آنها می شده است، اکنون نیز ذکر احساسات منفی و مثبت در رابطه دوطرفه آنها سبب درک بهتر دایره احساسات وی درمورد متوفی و ایجاد تصویری کامل، متوازن و متعادل از رابطه آنها خواهد شد که سبب تسهیل سوگواری می شود.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به </a:t>
            </a:r>
            <a:r>
              <a:rPr lang="fa-IR" b="1" dirty="0">
                <a:solidFill>
                  <a:srgbClr val="212529"/>
                </a:solidFill>
                <a:latin typeface="BNazanin"/>
                <a:cs typeface="Nazanin" panose="00000400000000000000" pitchFamily="2" charset="-78"/>
              </a:rPr>
              <a:t>مراجع بگویید درباره چیرهایی که در ارتباطتتان دوست داشتید و یا دوست نداشتید صحبت کنید تا تصویری سه بعدی از ویژگی های مختلف رابطه شما شکل بگیرد. در این مرحله نیز همراهی و همدلی و گاهی سکوت و عدم ایجاد اضطراب از گریه کردن های بیمار و نیز جلوگیری نکردن از ابراز احساسات وی و حتی سکوت سبب می شود که مراجع هیجاناتش را بپذیرد و پس از این گامها احساس آرامش و کنترل بیشتری روی ناراحتی خود داشته باشد</a:t>
            </a:r>
          </a:p>
          <a:p>
            <a:pPr>
              <a:lnSpc>
                <a:spcPct val="150000"/>
              </a:lnSpc>
            </a:pPr>
            <a:endParaRPr lang="fa-IR" b="1" dirty="0">
              <a:solidFill>
                <a:srgbClr val="212529"/>
              </a:solidFill>
              <a:latin typeface="BNazanin"/>
              <a:cs typeface="Nazanin" panose="00000400000000000000" pitchFamily="2" charset="-78"/>
            </a:endParaRPr>
          </a:p>
        </p:txBody>
      </p:sp>
    </p:spTree>
    <p:extLst>
      <p:ext uri="{BB962C8B-B14F-4D97-AF65-F5344CB8AC3E}">
        <p14:creationId xmlns:p14="http://schemas.microsoft.com/office/powerpoint/2010/main" val="350877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318" y="642155"/>
            <a:ext cx="10761784" cy="5632311"/>
          </a:xfrm>
          <a:prstGeom prst="rect">
            <a:avLst/>
          </a:prstGeom>
        </p:spPr>
        <p:txBody>
          <a:bodyPr wrap="square">
            <a:spAutoFit/>
          </a:bodyPr>
          <a:lstStyle/>
          <a:p>
            <a:pPr algn="just">
              <a:lnSpc>
                <a:spcPct val="150000"/>
              </a:lnSpc>
            </a:pPr>
            <a:r>
              <a:rPr lang="fa-IR" sz="2400" b="1" dirty="0">
                <a:solidFill>
                  <a:srgbClr val="FF0000"/>
                </a:solidFill>
                <a:latin typeface="B Nazanin" panose="00000400000000000000" pitchFamily="2" charset="-78"/>
              </a:rPr>
              <a:t>گام سوم </a:t>
            </a:r>
            <a:r>
              <a:rPr lang="fa-IR" b="1" dirty="0">
                <a:solidFill>
                  <a:srgbClr val="212529"/>
                </a:solidFill>
                <a:latin typeface="BNazanin"/>
                <a:cs typeface="Nazanin" panose="00000400000000000000" pitchFamily="2" charset="-78"/>
              </a:rPr>
              <a:t>تغییرات رفتاری می باشد.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بعد </a:t>
            </a:r>
            <a:r>
              <a:rPr lang="fa-IR" b="1" dirty="0">
                <a:solidFill>
                  <a:srgbClr val="212529"/>
                </a:solidFill>
                <a:latin typeface="BNazanin"/>
                <a:cs typeface="Nazanin" panose="00000400000000000000" pitchFamily="2" charset="-78"/>
              </a:rPr>
              <a:t>از تخلیه هیجانی و سوگواری در جلسات اولیه و توضیح متوازنی از جنبه های مختلف رابطه فرد با متوفی می توان به تدریج فضاها و روابط جدیدی برای ایجاد یک زندگی جدید بدون حضور فیزیکی متوفی برای مراجع ترسیم کرد.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در </a:t>
            </a:r>
            <a:r>
              <a:rPr lang="fa-IR" b="1" dirty="0">
                <a:solidFill>
                  <a:srgbClr val="212529"/>
                </a:solidFill>
                <a:latin typeface="BNazanin"/>
                <a:cs typeface="Nazanin" panose="00000400000000000000" pitchFamily="2" charset="-78"/>
              </a:rPr>
              <a:t>واقع مراجع با وجود تصویری درونی از متوفی می تواند به روال طبیعی زندگی خویش بازگردد. در این زمینه حمایت های اجتماعی مهم است. مثلا از مراجع بخواهید که به تدریج و هنگامی که حالش بهتر شد کارهایی که می تواند انجام دهد، تا به عملکرد </a:t>
            </a:r>
            <a:r>
              <a:rPr lang="fa-IR" b="1" dirty="0" smtClean="0">
                <a:solidFill>
                  <a:srgbClr val="212529"/>
                </a:solidFill>
                <a:latin typeface="BNazanin"/>
                <a:cs typeface="Nazanin" panose="00000400000000000000" pitchFamily="2" charset="-78"/>
              </a:rPr>
              <a:t>تحصیلی </a:t>
            </a:r>
            <a:r>
              <a:rPr lang="fa-IR" b="1" dirty="0">
                <a:solidFill>
                  <a:srgbClr val="212529"/>
                </a:solidFill>
                <a:latin typeface="BNazanin"/>
                <a:cs typeface="Nazanin" panose="00000400000000000000" pitchFamily="2" charset="-78"/>
              </a:rPr>
              <a:t>و شغلی و حتی تفریحی </a:t>
            </a:r>
            <a:r>
              <a:rPr lang="fa-IR" b="1" dirty="0" smtClean="0">
                <a:solidFill>
                  <a:srgbClr val="212529"/>
                </a:solidFill>
                <a:latin typeface="BNazanin"/>
                <a:cs typeface="Nazanin" panose="00000400000000000000" pitchFamily="2" charset="-78"/>
              </a:rPr>
              <a:t>قبلی بازگردد </a:t>
            </a:r>
            <a:r>
              <a:rPr lang="fa-IR" b="1" dirty="0">
                <a:solidFill>
                  <a:srgbClr val="212529"/>
                </a:solidFill>
                <a:latin typeface="BNazanin"/>
                <a:cs typeface="Nazanin" panose="00000400000000000000" pitchFamily="2" charset="-78"/>
              </a:rPr>
              <a:t>را به ما بگوید. همچون صحبت کردن یا شام خوردن با دوستانش در بیرون.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به </a:t>
            </a:r>
            <a:r>
              <a:rPr lang="fa-IR" b="1" dirty="0">
                <a:solidFill>
                  <a:srgbClr val="212529"/>
                </a:solidFill>
                <a:latin typeface="BNazanin"/>
                <a:cs typeface="Nazanin" panose="00000400000000000000" pitchFamily="2" charset="-78"/>
              </a:rPr>
              <a:t>وی بگویید شما باید به تدریج برخی از فعالیت های قبل از فقدان را که برایتان لذت بخش بود شروع کنید. در جستجوی راه </a:t>
            </a:r>
            <a:r>
              <a:rPr lang="fa-IR" b="1" dirty="0" smtClean="0">
                <a:solidFill>
                  <a:srgbClr val="212529"/>
                </a:solidFill>
                <a:latin typeface="BNazanin"/>
                <a:cs typeface="Nazanin" panose="00000400000000000000" pitchFamily="2" charset="-78"/>
              </a:rPr>
              <a:t>هایی </a:t>
            </a:r>
            <a:r>
              <a:rPr lang="fa-IR" b="1" dirty="0">
                <a:solidFill>
                  <a:srgbClr val="212529"/>
                </a:solidFill>
                <a:latin typeface="BNazanin"/>
                <a:cs typeface="Nazanin" panose="00000400000000000000" pitchFamily="2" charset="-78"/>
              </a:rPr>
              <a:t>برای از سرگیری روابط و ملاقات حتی با دوستان جدید به وی کمک کنید.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در </a:t>
            </a:r>
            <a:r>
              <a:rPr lang="fa-IR" b="1" dirty="0">
                <a:solidFill>
                  <a:srgbClr val="212529"/>
                </a:solidFill>
                <a:latin typeface="BNazanin"/>
                <a:cs typeface="Nazanin" panose="00000400000000000000" pitchFamily="2" charset="-78"/>
              </a:rPr>
              <a:t>مورد تلاش های عملی وی در این مرحله با او صحبت کنید. مثلا بپرسید چه کارهایی انجام داده، کدام قسمت برایش خوشایند و کدام قسمت برایش دشوار بوده است یا اینکه چه کارهایی دیگری دوست دارد و می تواند انجام دهد و راجع به آنها سخن بگوید. </a:t>
            </a:r>
            <a:endParaRPr lang="fa-IR" b="1" dirty="0" smtClean="0">
              <a:solidFill>
                <a:srgbClr val="212529"/>
              </a:solidFill>
              <a:latin typeface="BNazanin"/>
              <a:cs typeface="Nazanin" panose="00000400000000000000" pitchFamily="2" charset="-78"/>
            </a:endParaRPr>
          </a:p>
          <a:p>
            <a:pPr algn="just">
              <a:lnSpc>
                <a:spcPct val="150000"/>
              </a:lnSpc>
            </a:pPr>
            <a:r>
              <a:rPr lang="fa-IR" b="1" dirty="0" smtClean="0">
                <a:solidFill>
                  <a:srgbClr val="212529"/>
                </a:solidFill>
                <a:latin typeface="BNazanin"/>
                <a:cs typeface="Nazanin" panose="00000400000000000000" pitchFamily="2" charset="-78"/>
              </a:rPr>
              <a:t>به </a:t>
            </a:r>
            <a:r>
              <a:rPr lang="fa-IR" b="1" dirty="0">
                <a:solidFill>
                  <a:srgbClr val="212529"/>
                </a:solidFill>
                <a:latin typeface="BNazanin"/>
                <a:cs typeface="Nazanin" panose="00000400000000000000" pitchFamily="2" charset="-78"/>
              </a:rPr>
              <a:t>طور کلی هدف </a:t>
            </a:r>
            <a:r>
              <a:rPr lang="en-US" b="1" dirty="0" smtClean="0">
                <a:solidFill>
                  <a:srgbClr val="212529"/>
                </a:solidFill>
                <a:latin typeface="BNazanin"/>
                <a:cs typeface="Nazanin" panose="00000400000000000000" pitchFamily="2" charset="-78"/>
              </a:rPr>
              <a:t>IPT</a:t>
            </a:r>
            <a:r>
              <a:rPr lang="fa-IR" b="1" dirty="0" smtClean="0">
                <a:solidFill>
                  <a:srgbClr val="212529"/>
                </a:solidFill>
                <a:latin typeface="BNazanin"/>
                <a:cs typeface="Nazanin" panose="00000400000000000000" pitchFamily="2" charset="-78"/>
              </a:rPr>
              <a:t> پایان </a:t>
            </a:r>
            <a:r>
              <a:rPr lang="fa-IR" b="1" dirty="0">
                <a:solidFill>
                  <a:srgbClr val="212529"/>
                </a:solidFill>
                <a:latin typeface="BNazanin"/>
                <a:cs typeface="Nazanin" panose="00000400000000000000" pitchFamily="2" charset="-78"/>
              </a:rPr>
              <a:t>بخشیدن به سوگواری نیست، بلکه فرونشاندن آن برای قرار دادن فرد در مسیری صحیح </a:t>
            </a:r>
            <a:r>
              <a:rPr lang="fa-IR" b="1" dirty="0" smtClean="0">
                <a:solidFill>
                  <a:srgbClr val="212529"/>
                </a:solidFill>
                <a:latin typeface="BNazanin"/>
                <a:cs typeface="Nazanin" panose="00000400000000000000" pitchFamily="2" charset="-78"/>
              </a:rPr>
              <a:t>می باشد.</a:t>
            </a:r>
          </a:p>
          <a:p>
            <a:pPr algn="just">
              <a:lnSpc>
                <a:spcPct val="150000"/>
              </a:lnSpc>
            </a:pPr>
            <a:r>
              <a:rPr lang="fa-IR" b="1" dirty="0">
                <a:solidFill>
                  <a:srgbClr val="212529"/>
                </a:solidFill>
                <a:latin typeface="BNazanin"/>
                <a:cs typeface="Nazanin" panose="00000400000000000000" pitchFamily="2" charset="-78"/>
              </a:rPr>
              <a:t/>
            </a:r>
            <a:br>
              <a:rPr lang="fa-IR" b="1" dirty="0">
                <a:solidFill>
                  <a:srgbClr val="212529"/>
                </a:solidFill>
                <a:latin typeface="BNazanin"/>
                <a:cs typeface="Nazanin" panose="00000400000000000000" pitchFamily="2" charset="-78"/>
              </a:rPr>
            </a:br>
            <a:endParaRPr lang="fa-IR" b="1" dirty="0">
              <a:solidFill>
                <a:srgbClr val="212529"/>
              </a:solidFill>
              <a:latin typeface="BNazanin"/>
              <a:cs typeface="Nazanin" panose="00000400000000000000" pitchFamily="2" charset="-78"/>
            </a:endParaRPr>
          </a:p>
        </p:txBody>
      </p:sp>
    </p:spTree>
    <p:extLst>
      <p:ext uri="{BB962C8B-B14F-4D97-AF65-F5344CB8AC3E}">
        <p14:creationId xmlns:p14="http://schemas.microsoft.com/office/powerpoint/2010/main" val="223871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71017" cy="6858000"/>
          </a:xfrm>
          <a:prstGeom prst="rect">
            <a:avLst/>
          </a:prstGeom>
          <a:ln>
            <a:noFill/>
          </a:ln>
          <a:effectLst>
            <a:softEdge rad="112500"/>
          </a:effectLst>
        </p:spPr>
      </p:pic>
      <p:sp>
        <p:nvSpPr>
          <p:cNvPr id="2" name="TextBox 1"/>
          <p:cNvSpPr txBox="1"/>
          <p:nvPr/>
        </p:nvSpPr>
        <p:spPr>
          <a:xfrm>
            <a:off x="6288257" y="1317494"/>
            <a:ext cx="5280449" cy="3231654"/>
          </a:xfrm>
          <a:prstGeom prst="rect">
            <a:avLst/>
          </a:prstGeom>
          <a:noFill/>
        </p:spPr>
        <p:txBody>
          <a:bodyPr wrap="square" rtlCol="1">
            <a:spAutoFit/>
          </a:bodyPr>
          <a:lstStyle/>
          <a:p>
            <a:pPr marL="342900" indent="-342900">
              <a:lnSpc>
                <a:spcPct val="200000"/>
              </a:lnSpc>
              <a:buFont typeface="Wingdings" panose="05000000000000000000" pitchFamily="2" charset="2"/>
              <a:buChar char="q"/>
            </a:pPr>
            <a:r>
              <a:rPr lang="fa-IR" sz="2400" b="1" dirty="0" smtClean="0">
                <a:solidFill>
                  <a:srgbClr val="FF0000"/>
                </a:solidFill>
                <a:cs typeface="Nazanin" panose="00000400000000000000" pitchFamily="2" charset="-78"/>
              </a:rPr>
              <a:t>در حالت شوک و انکار</a:t>
            </a:r>
            <a:r>
              <a:rPr lang="fa-IR" sz="2400" b="1" dirty="0" smtClean="0">
                <a:solidFill>
                  <a:srgbClr val="FF0000"/>
                </a:solidFill>
                <a:cs typeface="Nazanin" panose="00000400000000000000" pitchFamily="2" charset="-78"/>
              </a:rPr>
              <a:t>: </a:t>
            </a:r>
          </a:p>
          <a:p>
            <a:pPr marL="342900" indent="-342900">
              <a:lnSpc>
                <a:spcPct val="200000"/>
              </a:lnSpc>
              <a:buFont typeface="Wingdings" panose="05000000000000000000" pitchFamily="2" charset="2"/>
              <a:buChar char="ü"/>
            </a:pPr>
            <a:r>
              <a:rPr lang="fa-IR" sz="2000" b="1" dirty="0" smtClean="0">
                <a:cs typeface="Nazanin" panose="00000400000000000000" pitchFamily="2" charset="-78"/>
              </a:rPr>
              <a:t>در </a:t>
            </a:r>
            <a:r>
              <a:rPr lang="fa-IR" sz="2000" b="1" dirty="0" smtClean="0">
                <a:cs typeface="Nazanin" panose="00000400000000000000" pitchFamily="2" charset="-78"/>
              </a:rPr>
              <a:t>این حالت انکار نوعی واکنش دفاعی است</a:t>
            </a:r>
            <a:r>
              <a:rPr lang="fa-IR" sz="2000" b="1" dirty="0" smtClean="0">
                <a:cs typeface="Nazanin" panose="00000400000000000000" pitchFamily="2" charset="-78"/>
              </a:rPr>
              <a:t>.</a:t>
            </a:r>
          </a:p>
          <a:p>
            <a:pPr marL="342900" indent="-342900">
              <a:lnSpc>
                <a:spcPct val="200000"/>
              </a:lnSpc>
              <a:buFont typeface="Wingdings" panose="05000000000000000000" pitchFamily="2" charset="2"/>
              <a:buChar char="ü"/>
            </a:pPr>
            <a:r>
              <a:rPr lang="fa-IR" sz="2000" b="1" dirty="0" smtClean="0">
                <a:cs typeface="Nazanin" panose="00000400000000000000" pitchFamily="2" charset="-78"/>
              </a:rPr>
              <a:t>معمولا </a:t>
            </a:r>
            <a:r>
              <a:rPr lang="fa-IR" sz="2000" b="1" dirty="0" smtClean="0">
                <a:cs typeface="Nazanin" panose="00000400000000000000" pitchFamily="2" charset="-78"/>
              </a:rPr>
              <a:t>چند ساعت تا چند هفته طول می کشد.</a:t>
            </a:r>
          </a:p>
          <a:p>
            <a:pPr marL="342900" indent="-342900">
              <a:lnSpc>
                <a:spcPct val="200000"/>
              </a:lnSpc>
              <a:buFont typeface="Wingdings" panose="05000000000000000000" pitchFamily="2" charset="2"/>
              <a:buChar char="ü"/>
            </a:pPr>
            <a:r>
              <a:rPr lang="fa-IR" sz="2000" b="1" dirty="0" smtClean="0">
                <a:cs typeface="Nazanin" panose="00000400000000000000" pitchFamily="2" charset="-78"/>
              </a:rPr>
              <a:t>ممکن است در ابتدا گیج و منگ به نظر برسند.</a:t>
            </a:r>
          </a:p>
          <a:p>
            <a:endParaRPr lang="fa-IR" dirty="0" smtClean="0"/>
          </a:p>
          <a:p>
            <a:endParaRPr lang="fa-IR" dirty="0"/>
          </a:p>
        </p:txBody>
      </p:sp>
    </p:spTree>
    <p:extLst>
      <p:ext uri="{BB962C8B-B14F-4D97-AF65-F5344CB8AC3E}">
        <p14:creationId xmlns:p14="http://schemas.microsoft.com/office/powerpoint/2010/main" val="1017925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11015" y="231484"/>
            <a:ext cx="11235399" cy="4738307"/>
          </a:xfrm>
        </p:spPr>
        <p:txBody>
          <a:bodyPr>
            <a:normAutofit/>
          </a:bodyPr>
          <a:lstStyle/>
          <a:p>
            <a:pPr marL="0" marR="0" indent="0" algn="r" rtl="1">
              <a:lnSpc>
                <a:spcPct val="100000"/>
              </a:lnSpc>
              <a:spcBef>
                <a:spcPts val="0"/>
              </a:spcBef>
              <a:spcAft>
                <a:spcPts val="800"/>
              </a:spcAft>
              <a:buNone/>
            </a:pPr>
            <a:r>
              <a:rPr lang="fa-IR" b="1" dirty="0">
                <a:solidFill>
                  <a:srgbClr val="FF0000"/>
                </a:solidFill>
                <a:latin typeface="Calibri" panose="020F0502020204030204" pitchFamily="34" charset="0"/>
                <a:ea typeface="Calibri" panose="020F0502020204030204" pitchFamily="34" charset="0"/>
              </a:rPr>
              <a:t>پیامدهای مثبت </a:t>
            </a:r>
            <a:r>
              <a:rPr lang="fa-IR" b="1" dirty="0" smtClean="0">
                <a:solidFill>
                  <a:srgbClr val="FF0000"/>
                </a:solidFill>
                <a:latin typeface="Calibri" panose="020F0502020204030204" pitchFamily="34" charset="0"/>
                <a:ea typeface="Calibri" panose="020F0502020204030204" pitchFamily="34" charset="0"/>
              </a:rPr>
              <a:t>بعد </a:t>
            </a:r>
            <a:r>
              <a:rPr lang="fa-IR" b="1" dirty="0">
                <a:solidFill>
                  <a:srgbClr val="FF0000"/>
                </a:solidFill>
                <a:latin typeface="Calibri" panose="020F0502020204030204" pitchFamily="34" charset="0"/>
                <a:ea typeface="Calibri" panose="020F0502020204030204" pitchFamily="34" charset="0"/>
              </a:rPr>
              <a:t>از حل سوگ:</a:t>
            </a:r>
            <a:endParaRPr lang="en-US" sz="18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algn="r" rtl="1">
              <a:lnSpc>
                <a:spcPct val="100000"/>
              </a:lnSpc>
              <a:spcBef>
                <a:spcPts val="0"/>
              </a:spcBef>
              <a:spcAft>
                <a:spcPts val="800"/>
              </a:spcAft>
            </a:pPr>
            <a:r>
              <a:rPr lang="fa-IR" sz="2400" dirty="0">
                <a:latin typeface="Calibri" panose="020F0502020204030204" pitchFamily="34" charset="0"/>
                <a:ea typeface="Calibri" panose="020F0502020204030204" pitchFamily="34" charset="0"/>
              </a:rPr>
              <a:t>درک عمیقتر از زندگی</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0000"/>
              </a:lnSpc>
              <a:spcBef>
                <a:spcPts val="0"/>
              </a:spcBef>
              <a:spcAft>
                <a:spcPts val="800"/>
              </a:spcAft>
            </a:pPr>
            <a:r>
              <a:rPr lang="fa-IR" sz="2400" dirty="0">
                <a:latin typeface="Calibri" panose="020F0502020204030204" pitchFamily="34" charset="0"/>
                <a:ea typeface="Calibri" panose="020F0502020204030204" pitchFamily="34" charset="0"/>
              </a:rPr>
              <a:t>رشد و پختگی هیجانی بیشتر</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0000"/>
              </a:lnSpc>
              <a:spcBef>
                <a:spcPts val="0"/>
              </a:spcBef>
              <a:spcAft>
                <a:spcPts val="800"/>
              </a:spcAft>
            </a:pPr>
            <a:r>
              <a:rPr lang="fa-IR" sz="2400" dirty="0">
                <a:latin typeface="Calibri" panose="020F0502020204030204" pitchFamily="34" charset="0"/>
                <a:ea typeface="Calibri" panose="020F0502020204030204" pitchFamily="34" charset="0"/>
              </a:rPr>
              <a:t>همدلی با دیگران</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0000"/>
              </a:lnSpc>
              <a:spcBef>
                <a:spcPts val="0"/>
              </a:spcBef>
              <a:spcAft>
                <a:spcPts val="800"/>
              </a:spcAft>
            </a:pPr>
            <a:r>
              <a:rPr lang="fa-IR" sz="2400" dirty="0">
                <a:latin typeface="Calibri" panose="020F0502020204030204" pitchFamily="34" charset="0"/>
                <a:ea typeface="Calibri" panose="020F0502020204030204" pitchFamily="34" charset="0"/>
              </a:rPr>
              <a:t>شفقت بیشتر به دیگران و نزدیکان</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0000"/>
              </a:lnSpc>
              <a:spcBef>
                <a:spcPts val="0"/>
              </a:spcBef>
              <a:spcAft>
                <a:spcPts val="800"/>
              </a:spcAft>
            </a:pPr>
            <a:r>
              <a:rPr lang="fa-IR" sz="2400" dirty="0">
                <a:latin typeface="Calibri" panose="020F0502020204030204" pitchFamily="34" charset="0"/>
                <a:ea typeface="Calibri" panose="020F0502020204030204" pitchFamily="34" charset="0"/>
              </a:rPr>
              <a:t>تجدید کیفیت ارتباط با </a:t>
            </a:r>
            <a:r>
              <a:rPr lang="fa-IR" sz="2400" dirty="0" smtClean="0">
                <a:latin typeface="Calibri" panose="020F0502020204030204" pitchFamily="34" charset="0"/>
                <a:ea typeface="Calibri" panose="020F0502020204030204" pitchFamily="34" charset="0"/>
              </a:rPr>
              <a:t>دیگران</a:t>
            </a:r>
          </a:p>
          <a:p>
            <a:pPr marL="0" lvl="0" indent="0" algn="ctr" rtl="1">
              <a:lnSpc>
                <a:spcPct val="107000"/>
              </a:lnSpc>
              <a:spcBef>
                <a:spcPts val="0"/>
              </a:spcBef>
              <a:spcAft>
                <a:spcPts val="800"/>
              </a:spcAft>
              <a:buNone/>
            </a:pPr>
            <a:r>
              <a:rPr lang="fa-IR" b="1" dirty="0" smtClean="0">
                <a:solidFill>
                  <a:schemeClr val="bg1"/>
                </a:solidFill>
                <a:latin typeface="Calibri" panose="020F0502020204030204" pitchFamily="34" charset="0"/>
                <a:ea typeface="Calibri" panose="020F0502020204030204" pitchFamily="34" charset="0"/>
              </a:rPr>
              <a:t>شما </a:t>
            </a:r>
            <a:r>
              <a:rPr lang="fa-IR" b="1" dirty="0">
                <a:solidFill>
                  <a:schemeClr val="bg1"/>
                </a:solidFill>
                <a:latin typeface="Calibri" panose="020F0502020204030204" pitchFamily="34" charset="0"/>
                <a:ea typeface="Calibri" panose="020F0502020204030204" pitchFamily="34" charset="0"/>
              </a:rPr>
              <a:t>نمیتوانید مانع پرواز پرندگان غم و اندوه در بالای سرتان بشوید </a:t>
            </a:r>
            <a:endParaRPr lang="fa-IR" b="1" dirty="0" smtClean="0">
              <a:solidFill>
                <a:schemeClr val="bg1"/>
              </a:solidFill>
              <a:latin typeface="Calibri" panose="020F0502020204030204" pitchFamily="34" charset="0"/>
              <a:ea typeface="Calibri" panose="020F0502020204030204" pitchFamily="34" charset="0"/>
            </a:endParaRPr>
          </a:p>
          <a:p>
            <a:pPr marL="0" lvl="0" indent="0" algn="ctr" rtl="1">
              <a:lnSpc>
                <a:spcPct val="107000"/>
              </a:lnSpc>
              <a:spcBef>
                <a:spcPts val="0"/>
              </a:spcBef>
              <a:spcAft>
                <a:spcPts val="800"/>
              </a:spcAft>
              <a:buNone/>
            </a:pPr>
            <a:r>
              <a:rPr lang="fa-IR" b="1" dirty="0" smtClean="0">
                <a:solidFill>
                  <a:schemeClr val="bg1"/>
                </a:solidFill>
                <a:latin typeface="Calibri" panose="020F0502020204030204" pitchFamily="34" charset="0"/>
                <a:ea typeface="Calibri" panose="020F0502020204030204" pitchFamily="34" charset="0"/>
              </a:rPr>
              <a:t>ولی می توانید </a:t>
            </a:r>
            <a:r>
              <a:rPr lang="fa-IR" b="1" dirty="0">
                <a:solidFill>
                  <a:schemeClr val="bg1"/>
                </a:solidFill>
                <a:latin typeface="Calibri" panose="020F0502020204030204" pitchFamily="34" charset="0"/>
                <a:ea typeface="Calibri" panose="020F0502020204030204" pitchFamily="34" charset="0"/>
              </a:rPr>
              <a:t>مانع لانه ساختن آنها روی سرتان </a:t>
            </a:r>
            <a:r>
              <a:rPr lang="fa-IR" b="1" dirty="0" smtClean="0">
                <a:solidFill>
                  <a:schemeClr val="bg1"/>
                </a:solidFill>
                <a:latin typeface="Calibri" panose="020F0502020204030204" pitchFamily="34" charset="0"/>
                <a:ea typeface="Calibri" panose="020F0502020204030204" pitchFamily="34" charset="0"/>
              </a:rPr>
              <a:t>شوید</a:t>
            </a:r>
            <a:endParaRPr lang="en-US"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2139308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31698" y="5472333"/>
            <a:ext cx="5528603" cy="1015663"/>
          </a:xfrm>
          <a:prstGeom prst="rect">
            <a:avLst/>
          </a:prstGeom>
          <a:noFill/>
        </p:spPr>
        <p:txBody>
          <a:bodyPr wrap="square" rtlCol="1">
            <a:spAutoFit/>
          </a:bodyPr>
          <a:lstStyle/>
          <a:p>
            <a:pPr algn="ctr"/>
            <a:r>
              <a:rPr lang="fa-IR" sz="6000" dirty="0" smtClean="0">
                <a:solidFill>
                  <a:schemeClr val="bg1"/>
                </a:solidFill>
                <a:cs typeface="B Zar" panose="00000400000000000000" pitchFamily="2" charset="-78"/>
              </a:rPr>
              <a:t>پاینده و پوینده باشید</a:t>
            </a:r>
            <a:endParaRPr lang="fa-IR" sz="6000" dirty="0">
              <a:solidFill>
                <a:schemeClr val="bg1"/>
              </a:solidFill>
              <a:cs typeface="B Zar" panose="00000400000000000000" pitchFamily="2" charset="-78"/>
            </a:endParaRPr>
          </a:p>
        </p:txBody>
      </p:sp>
      <p:sp>
        <p:nvSpPr>
          <p:cNvPr id="5" name="Rectangle 4"/>
          <p:cNvSpPr/>
          <p:nvPr/>
        </p:nvSpPr>
        <p:spPr>
          <a:xfrm>
            <a:off x="2355849" y="4612490"/>
            <a:ext cx="7480300" cy="707886"/>
          </a:xfrm>
          <a:prstGeom prst="rect">
            <a:avLst/>
          </a:prstGeom>
        </p:spPr>
        <p:txBody>
          <a:bodyPr wrap="square">
            <a:spAutoFit/>
          </a:bodyPr>
          <a:lstStyle/>
          <a:p>
            <a:pPr algn="ctr"/>
            <a:r>
              <a:rPr lang="fa-IR" sz="2000" b="1" dirty="0">
                <a:solidFill>
                  <a:schemeClr val="bg1"/>
                </a:solidFill>
                <a:cs typeface="Nazanin" panose="00000400000000000000" pitchFamily="2" charset="-78"/>
              </a:rPr>
              <a:t>نام اوست : </a:t>
            </a:r>
            <a:r>
              <a:rPr lang="fa-IR" sz="2000" b="1" dirty="0" smtClean="0">
                <a:solidFill>
                  <a:schemeClr val="bg1"/>
                </a:solidFill>
                <a:cs typeface="Nazanin" panose="00000400000000000000" pitchFamily="2" charset="-78"/>
              </a:rPr>
              <a:t>مرگ</a:t>
            </a:r>
          </a:p>
          <a:p>
            <a:pPr algn="ctr"/>
            <a:r>
              <a:rPr lang="fa-IR" sz="2000" b="1" dirty="0" smtClean="0">
                <a:solidFill>
                  <a:schemeClr val="bg1"/>
                </a:solidFill>
                <a:cs typeface="Nazanin" panose="00000400000000000000" pitchFamily="2" charset="-78"/>
              </a:rPr>
              <a:t>و </a:t>
            </a:r>
            <a:r>
              <a:rPr lang="fa-IR" sz="2000" b="1" dirty="0">
                <a:solidFill>
                  <a:schemeClr val="bg1"/>
                </a:solidFill>
                <a:cs typeface="Nazanin" panose="00000400000000000000" pitchFamily="2" charset="-78"/>
              </a:rPr>
              <a:t>آنچه را که درس می </a:t>
            </a:r>
            <a:r>
              <a:rPr lang="fa-IR" sz="2000" b="1" dirty="0" smtClean="0">
                <a:solidFill>
                  <a:schemeClr val="bg1"/>
                </a:solidFill>
                <a:cs typeface="Nazanin" panose="00000400000000000000" pitchFamily="2" charset="-78"/>
              </a:rPr>
              <a:t>دهد زندگی است... (فریدون مشیری)</a:t>
            </a:r>
            <a:endParaRPr lang="fa-IR" sz="2000" b="1" dirty="0">
              <a:solidFill>
                <a:schemeClr val="bg1"/>
              </a:solidFill>
              <a:cs typeface="Nazanin" panose="00000400000000000000" pitchFamily="2" charset="-78"/>
            </a:endParaRPr>
          </a:p>
        </p:txBody>
      </p:sp>
    </p:spTree>
    <p:extLst>
      <p:ext uri="{BB962C8B-B14F-4D97-AF65-F5344CB8AC3E}">
        <p14:creationId xmlns:p14="http://schemas.microsoft.com/office/powerpoint/2010/main" val="31879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7962315" y="351233"/>
            <a:ext cx="3967090" cy="3077766"/>
          </a:xfrm>
          <a:prstGeom prst="rect">
            <a:avLst/>
          </a:prstGeom>
          <a:solidFill>
            <a:schemeClr val="bg1"/>
          </a:solidFill>
        </p:spPr>
        <p:txBody>
          <a:bodyPr wrap="square">
            <a:spAutoFit/>
          </a:bodyPr>
          <a:lstStyle/>
          <a:p>
            <a:pPr marL="342900" indent="-342900">
              <a:lnSpc>
                <a:spcPct val="200000"/>
              </a:lnSpc>
              <a:buFont typeface="Wingdings" panose="05000000000000000000" pitchFamily="2" charset="2"/>
              <a:buChar char="q"/>
            </a:pPr>
            <a:r>
              <a:rPr lang="fa-IR" sz="2800" b="1" dirty="0" smtClean="0">
                <a:solidFill>
                  <a:srgbClr val="FF0000"/>
                </a:solidFill>
                <a:cs typeface="Nazanin" panose="00000400000000000000" pitchFamily="2" charset="-78"/>
              </a:rPr>
              <a:t>در حالت خشم:</a:t>
            </a:r>
            <a:endParaRPr lang="fa-IR" sz="2800" b="1" dirty="0">
              <a:solidFill>
                <a:srgbClr val="FF0000"/>
              </a:solidFill>
              <a:cs typeface="Nazanin" panose="00000400000000000000" pitchFamily="2" charset="-78"/>
            </a:endParaRPr>
          </a:p>
          <a:p>
            <a:pPr marL="342900" indent="-342900" algn="just">
              <a:lnSpc>
                <a:spcPct val="150000"/>
              </a:lnSpc>
              <a:buFont typeface="Wingdings" panose="05000000000000000000" pitchFamily="2" charset="2"/>
              <a:buChar char="ü"/>
            </a:pPr>
            <a:r>
              <a:rPr lang="fa-IR" sz="2000" b="1" dirty="0" smtClean="0">
                <a:cs typeface="Nazanin" panose="00000400000000000000" pitchFamily="2" charset="-78"/>
              </a:rPr>
              <a:t>زیر سؤال رفتن باورهای اساسی فرد در مورد عدالت دنیا و قدرت  کنترل شرایط </a:t>
            </a:r>
          </a:p>
          <a:p>
            <a:pPr marL="342900" indent="-342900" algn="just">
              <a:lnSpc>
                <a:spcPct val="150000"/>
              </a:lnSpc>
              <a:buFont typeface="Wingdings" panose="05000000000000000000" pitchFamily="2" charset="2"/>
              <a:buChar char="ü"/>
            </a:pPr>
            <a:r>
              <a:rPr lang="fa-IR" sz="2000" b="1" dirty="0" smtClean="0">
                <a:cs typeface="Nazanin" panose="00000400000000000000" pitchFamily="2" charset="-78"/>
              </a:rPr>
              <a:t>نشخوار این سؤال تکراری: «چرا این اتفاق باید برای ما رخ دهد؟»</a:t>
            </a:r>
          </a:p>
          <a:p>
            <a:endParaRPr lang="fa-IR" dirty="0">
              <a:solidFill>
                <a:schemeClr val="bg1"/>
              </a:solidFill>
            </a:endParaRPr>
          </a:p>
        </p:txBody>
      </p:sp>
      <p:sp>
        <p:nvSpPr>
          <p:cNvPr id="4" name="TextBox 3"/>
          <p:cNvSpPr txBox="1"/>
          <p:nvPr/>
        </p:nvSpPr>
        <p:spPr>
          <a:xfrm>
            <a:off x="253218" y="4576242"/>
            <a:ext cx="3516923" cy="2092881"/>
          </a:xfrm>
          <a:prstGeom prst="rect">
            <a:avLst/>
          </a:prstGeom>
          <a:solidFill>
            <a:schemeClr val="bg1"/>
          </a:solidFill>
        </p:spPr>
        <p:txBody>
          <a:bodyPr wrap="square" rtlCol="1">
            <a:spAutoFit/>
          </a:bodyPr>
          <a:lstStyle/>
          <a:p>
            <a:pPr algn="just"/>
            <a:endParaRPr lang="fa-IR" sz="2000" b="1" dirty="0" smtClean="0">
              <a:cs typeface="Nazanin" panose="00000400000000000000" pitchFamily="2" charset="-78"/>
            </a:endParaRPr>
          </a:p>
          <a:p>
            <a:pPr algn="just">
              <a:lnSpc>
                <a:spcPct val="150000"/>
              </a:lnSpc>
            </a:pPr>
            <a:r>
              <a:rPr lang="fa-IR" sz="2000" b="1" dirty="0" smtClean="0">
                <a:cs typeface="Nazanin" panose="00000400000000000000" pitchFamily="2" charset="-78"/>
              </a:rPr>
              <a:t>خشم ممکن است معطوف به متخصصان سلامت، پزشکان، دولت یا حتی خداوند باشد.</a:t>
            </a:r>
          </a:p>
          <a:p>
            <a:endParaRPr lang="fa-IR" sz="2000" dirty="0"/>
          </a:p>
        </p:txBody>
      </p:sp>
    </p:spTree>
    <p:extLst>
      <p:ext uri="{BB962C8B-B14F-4D97-AF65-F5344CB8AC3E}">
        <p14:creationId xmlns:p14="http://schemas.microsoft.com/office/powerpoint/2010/main" val="37370848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421966" y="176295"/>
            <a:ext cx="7357017" cy="977191"/>
          </a:xfrm>
          <a:prstGeom prst="rect">
            <a:avLst/>
          </a:prstGeom>
        </p:spPr>
        <p:txBody>
          <a:bodyPr wrap="square">
            <a:spAutoFit/>
          </a:bodyPr>
          <a:lstStyle/>
          <a:p>
            <a:pPr marL="342900" indent="-342900">
              <a:lnSpc>
                <a:spcPct val="150000"/>
              </a:lnSpc>
              <a:buFont typeface="Wingdings" panose="05000000000000000000" pitchFamily="2" charset="2"/>
              <a:buChar char="q"/>
            </a:pPr>
            <a:r>
              <a:rPr lang="fa-IR" sz="2000" b="1" dirty="0" smtClean="0">
                <a:solidFill>
                  <a:srgbClr val="FF0000"/>
                </a:solidFill>
                <a:cs typeface="Nazanin" panose="00000400000000000000" pitchFamily="2" charset="-78"/>
              </a:rPr>
              <a:t>چانه زدن:</a:t>
            </a:r>
          </a:p>
          <a:p>
            <a:pPr>
              <a:lnSpc>
                <a:spcPct val="150000"/>
              </a:lnSpc>
            </a:pPr>
            <a:r>
              <a:rPr lang="fa-IR" sz="2000" b="1" dirty="0" smtClean="0">
                <a:solidFill>
                  <a:schemeClr val="bg1"/>
                </a:solidFill>
                <a:cs typeface="Nazanin" panose="00000400000000000000" pitchFamily="2" charset="-78"/>
              </a:rPr>
              <a:t>سعی در انجام نوعی معامله مثلا صدقه دادن یا حضور مرتب در مراسم مذهبی</a:t>
            </a:r>
          </a:p>
        </p:txBody>
      </p:sp>
      <p:sp>
        <p:nvSpPr>
          <p:cNvPr id="4" name="Rectangle 3"/>
          <p:cNvSpPr/>
          <p:nvPr/>
        </p:nvSpPr>
        <p:spPr>
          <a:xfrm>
            <a:off x="1858780" y="1153486"/>
            <a:ext cx="9920203" cy="2492990"/>
          </a:xfrm>
          <a:prstGeom prst="rect">
            <a:avLst/>
          </a:prstGeom>
        </p:spPr>
        <p:txBody>
          <a:bodyPr wrap="square">
            <a:spAutoFit/>
          </a:bodyPr>
          <a:lstStyle/>
          <a:p>
            <a:pPr marL="342900" indent="-342900">
              <a:lnSpc>
                <a:spcPct val="150000"/>
              </a:lnSpc>
              <a:buFont typeface="Wingdings" panose="05000000000000000000" pitchFamily="2" charset="2"/>
              <a:buChar char="q"/>
            </a:pPr>
            <a:r>
              <a:rPr lang="fa-IR" sz="2000" b="1" dirty="0" smtClean="0">
                <a:solidFill>
                  <a:srgbClr val="FF0000"/>
                </a:solidFill>
                <a:cs typeface="Nazanin" panose="00000400000000000000" pitchFamily="2" charset="-78"/>
              </a:rPr>
              <a:t>افسردگی:</a:t>
            </a:r>
          </a:p>
          <a:p>
            <a:pPr>
              <a:lnSpc>
                <a:spcPct val="150000"/>
              </a:lnSpc>
            </a:pPr>
            <a:r>
              <a:rPr lang="fa-IR" sz="2000" b="1" dirty="0" smtClean="0">
                <a:solidFill>
                  <a:schemeClr val="bg1"/>
                </a:solidFill>
                <a:cs typeface="Nazanin" panose="00000400000000000000" pitchFamily="2" charset="-78"/>
              </a:rPr>
              <a:t>افسردگی هم ناشی از </a:t>
            </a:r>
            <a:r>
              <a:rPr lang="fa-IR" sz="2000" b="1" dirty="0" smtClean="0">
                <a:solidFill>
                  <a:schemeClr val="bg1"/>
                </a:solidFill>
                <a:cs typeface="Nazanin" panose="00000400000000000000" pitchFamily="2" charset="-78"/>
              </a:rPr>
              <a:t>فقدان عزیز </a:t>
            </a:r>
            <a:r>
              <a:rPr lang="fa-IR" sz="2000" b="1" dirty="0" smtClean="0">
                <a:solidFill>
                  <a:schemeClr val="bg1"/>
                </a:solidFill>
                <a:cs typeface="Nazanin" panose="00000400000000000000" pitchFamily="2" charset="-78"/>
              </a:rPr>
              <a:t>و هم ناشی از فشارهای وارده </a:t>
            </a:r>
            <a:r>
              <a:rPr lang="fa-IR" sz="2000" b="1" dirty="0" smtClean="0">
                <a:solidFill>
                  <a:schemeClr val="bg1"/>
                </a:solidFill>
                <a:cs typeface="Nazanin" panose="00000400000000000000" pitchFamily="2" charset="-78"/>
              </a:rPr>
              <a:t>در </a:t>
            </a:r>
            <a:r>
              <a:rPr lang="fa-IR" sz="2000" b="1" dirty="0" smtClean="0">
                <a:solidFill>
                  <a:schemeClr val="bg1"/>
                </a:solidFill>
                <a:cs typeface="Nazanin" panose="00000400000000000000" pitchFamily="2" charset="-78"/>
              </a:rPr>
              <a:t>اثر مشکلات جانبی</a:t>
            </a:r>
          </a:p>
          <a:p>
            <a:pPr>
              <a:lnSpc>
                <a:spcPct val="150000"/>
              </a:lnSpc>
            </a:pPr>
            <a:r>
              <a:rPr lang="fa-IR" sz="2000" b="1" dirty="0" smtClean="0">
                <a:solidFill>
                  <a:schemeClr val="bg1"/>
                </a:solidFill>
                <a:cs typeface="Nazanin" panose="00000400000000000000" pitchFamily="2" charset="-78"/>
              </a:rPr>
              <a:t>تجربه </a:t>
            </a:r>
            <a:r>
              <a:rPr lang="fa-IR" sz="2000" b="1" dirty="0">
                <a:solidFill>
                  <a:schemeClr val="bg1"/>
                </a:solidFill>
                <a:cs typeface="Nazanin" panose="00000400000000000000" pitchFamily="2" charset="-78"/>
              </a:rPr>
              <a:t>غم، ناامیدی، </a:t>
            </a:r>
            <a:r>
              <a:rPr lang="fa-IR" sz="2000" b="1" dirty="0" smtClean="0">
                <a:solidFill>
                  <a:schemeClr val="bg1"/>
                </a:solidFill>
                <a:cs typeface="Nazanin" panose="00000400000000000000" pitchFamily="2" charset="-78"/>
              </a:rPr>
              <a:t>درماندگی، در مواردی افکار خودکشی</a:t>
            </a:r>
            <a:endParaRPr lang="fa-IR" sz="2000" b="1" dirty="0">
              <a:solidFill>
                <a:schemeClr val="bg1"/>
              </a:solidFill>
              <a:cs typeface="Nazanin" panose="00000400000000000000" pitchFamily="2" charset="-78"/>
            </a:endParaRPr>
          </a:p>
          <a:p>
            <a:pPr>
              <a:lnSpc>
                <a:spcPct val="150000"/>
              </a:lnSpc>
            </a:pPr>
            <a:r>
              <a:rPr lang="fa-IR" sz="2000" b="1" dirty="0">
                <a:solidFill>
                  <a:schemeClr val="bg1"/>
                </a:solidFill>
                <a:cs typeface="Nazanin" panose="00000400000000000000" pitchFamily="2" charset="-78"/>
              </a:rPr>
              <a:t>علایمی نظیر کناره گیری، کندی روانی حرکتی، آشفتگی </a:t>
            </a:r>
            <a:r>
              <a:rPr lang="fa-IR" sz="2000" b="1" dirty="0" smtClean="0">
                <a:solidFill>
                  <a:schemeClr val="bg1"/>
                </a:solidFill>
                <a:cs typeface="Nazanin" panose="00000400000000000000" pitchFamily="2" charset="-78"/>
              </a:rPr>
              <a:t>خواب</a:t>
            </a:r>
          </a:p>
          <a:p>
            <a:endParaRPr lang="fa-IR" dirty="0">
              <a:solidFill>
                <a:schemeClr val="bg1"/>
              </a:solidFill>
            </a:endParaRPr>
          </a:p>
          <a:p>
            <a:endParaRPr lang="fa-IR" dirty="0" smtClean="0">
              <a:solidFill>
                <a:schemeClr val="bg1"/>
              </a:solidFill>
            </a:endParaRPr>
          </a:p>
        </p:txBody>
      </p:sp>
    </p:spTree>
    <p:extLst>
      <p:ext uri="{BB962C8B-B14F-4D97-AF65-F5344CB8AC3E}">
        <p14:creationId xmlns:p14="http://schemas.microsoft.com/office/powerpoint/2010/main" val="33874499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2" name="Rectangle 1"/>
          <p:cNvSpPr/>
          <p:nvPr/>
        </p:nvSpPr>
        <p:spPr>
          <a:xfrm>
            <a:off x="0" y="-98474"/>
            <a:ext cx="5281534" cy="3170099"/>
          </a:xfrm>
          <a:prstGeom prst="rect">
            <a:avLst/>
          </a:prstGeom>
        </p:spPr>
        <p:txBody>
          <a:bodyPr wrap="square">
            <a:spAutoFit/>
          </a:bodyPr>
          <a:lstStyle/>
          <a:p>
            <a:pPr marL="457200" indent="-457200">
              <a:lnSpc>
                <a:spcPct val="200000"/>
              </a:lnSpc>
              <a:buFont typeface="Wingdings" panose="05000000000000000000" pitchFamily="2" charset="2"/>
              <a:buChar char="q"/>
            </a:pPr>
            <a:r>
              <a:rPr lang="fa-IR" sz="2800" b="1" dirty="0" smtClean="0">
                <a:solidFill>
                  <a:srgbClr val="FF0000"/>
                </a:solidFill>
                <a:cs typeface="Nazanin" panose="00000400000000000000" pitchFamily="2" charset="-78"/>
              </a:rPr>
              <a:t>پذیرش: </a:t>
            </a:r>
          </a:p>
          <a:p>
            <a:pPr marL="457200" indent="-457200">
              <a:lnSpc>
                <a:spcPct val="200000"/>
              </a:lnSpc>
              <a:buFont typeface="Wingdings" panose="05000000000000000000" pitchFamily="2" charset="2"/>
              <a:buChar char="ü"/>
            </a:pPr>
            <a:r>
              <a:rPr lang="fa-IR" sz="2400" b="1" dirty="0" smtClean="0">
                <a:cs typeface="Nazanin" panose="00000400000000000000" pitchFamily="2" charset="-78"/>
              </a:rPr>
              <a:t>نوعی حالت سکون و پذیرش و کنار آمدن </a:t>
            </a:r>
          </a:p>
          <a:p>
            <a:pPr marL="457200" indent="-457200">
              <a:lnSpc>
                <a:spcPct val="200000"/>
              </a:lnSpc>
              <a:buFont typeface="Wingdings" panose="05000000000000000000" pitchFamily="2" charset="2"/>
              <a:buChar char="ü"/>
            </a:pPr>
            <a:r>
              <a:rPr lang="fa-IR" sz="2400" b="1" dirty="0" smtClean="0">
                <a:cs typeface="Nazanin" panose="00000400000000000000" pitchFamily="2" charset="-78"/>
              </a:rPr>
              <a:t>پرداختن به فعالیتهای جدید</a:t>
            </a:r>
          </a:p>
          <a:p>
            <a:pPr marL="457200" indent="-457200">
              <a:lnSpc>
                <a:spcPct val="200000"/>
              </a:lnSpc>
              <a:buFont typeface="Wingdings" panose="05000000000000000000" pitchFamily="2" charset="2"/>
              <a:buChar char="ü"/>
            </a:pPr>
            <a:r>
              <a:rPr lang="fa-IR" sz="2400" b="1" dirty="0" smtClean="0">
                <a:cs typeface="Nazanin" panose="00000400000000000000" pitchFamily="2" charset="-78"/>
              </a:rPr>
              <a:t>رویکرد مسئله محور</a:t>
            </a:r>
            <a:endParaRPr lang="fa-IR" sz="2400" b="1" dirty="0">
              <a:cs typeface="Nazanin" panose="00000400000000000000" pitchFamily="2" charset="-78"/>
            </a:endParaRPr>
          </a:p>
        </p:txBody>
      </p:sp>
    </p:spTree>
    <p:extLst>
      <p:ext uri="{BB962C8B-B14F-4D97-AF65-F5344CB8AC3E}">
        <p14:creationId xmlns:p14="http://schemas.microsoft.com/office/powerpoint/2010/main" val="2157169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9970" y="295421"/>
            <a:ext cx="3222672" cy="800219"/>
          </a:xfrm>
          <a:prstGeom prst="rect">
            <a:avLst/>
          </a:prstGeom>
          <a:noFill/>
        </p:spPr>
        <p:txBody>
          <a:bodyPr wrap="square" rtlCol="1">
            <a:spAutoFit/>
          </a:bodyPr>
          <a:lstStyle/>
          <a:p>
            <a:pPr algn="ctr"/>
            <a:r>
              <a:rPr lang="fa-IR" sz="2800" b="1" dirty="0">
                <a:solidFill>
                  <a:srgbClr val="FF0000"/>
                </a:solidFill>
                <a:latin typeface="BNazanin"/>
              </a:rPr>
              <a:t>مراحل حل و فصل سوگ</a:t>
            </a:r>
          </a:p>
          <a:p>
            <a:pPr algn="ctr"/>
            <a:endParaRPr lang="fa-IR" dirty="0"/>
          </a:p>
        </p:txBody>
      </p:sp>
      <p:sp>
        <p:nvSpPr>
          <p:cNvPr id="3" name="Rectangle 2"/>
          <p:cNvSpPr/>
          <p:nvPr/>
        </p:nvSpPr>
        <p:spPr>
          <a:xfrm>
            <a:off x="562708" y="902524"/>
            <a:ext cx="11143956" cy="5401479"/>
          </a:xfrm>
          <a:prstGeom prst="rect">
            <a:avLst/>
          </a:prstGeom>
        </p:spPr>
        <p:txBody>
          <a:bodyPr wrap="square">
            <a:spAutoFit/>
          </a:bodyPr>
          <a:lstStyle/>
          <a:p>
            <a:pPr algn="just">
              <a:lnSpc>
                <a:spcPct val="150000"/>
              </a:lnSpc>
            </a:pPr>
            <a:r>
              <a:rPr lang="fa-IR" sz="2000" b="1" dirty="0" smtClean="0">
                <a:solidFill>
                  <a:srgbClr val="FF0000"/>
                </a:solidFill>
                <a:latin typeface="BNazanin"/>
              </a:rPr>
              <a:t>پروسه </a:t>
            </a:r>
            <a:r>
              <a:rPr lang="fa-IR" sz="2000" b="1" dirty="0">
                <a:solidFill>
                  <a:srgbClr val="FF0000"/>
                </a:solidFill>
                <a:latin typeface="BNazanin"/>
              </a:rPr>
              <a:t>سوگ </a:t>
            </a:r>
            <a:r>
              <a:rPr lang="fa-IR" sz="2000" b="1" dirty="0" smtClean="0">
                <a:solidFill>
                  <a:srgbClr val="FF0000"/>
                </a:solidFill>
                <a:latin typeface="BNazanin"/>
              </a:rPr>
              <a:t>نرمال:</a:t>
            </a:r>
          </a:p>
          <a:p>
            <a:pPr marL="285750" indent="-285750" algn="just">
              <a:lnSpc>
                <a:spcPct val="150000"/>
              </a:lnSpc>
              <a:buFont typeface="Wingdings" panose="05000000000000000000" pitchFamily="2" charset="2"/>
              <a:buChar char="Ø"/>
            </a:pPr>
            <a:r>
              <a:rPr lang="fa-IR" sz="2000" dirty="0" smtClean="0">
                <a:solidFill>
                  <a:srgbClr val="212529"/>
                </a:solidFill>
                <a:latin typeface="BNazanin"/>
              </a:rPr>
              <a:t>آگاهی فرد داغدار از واقعیت مرگ است که چه بسا گاهی با </a:t>
            </a:r>
            <a:r>
              <a:rPr lang="fa-IR" sz="2000" dirty="0" smtClean="0">
                <a:solidFill>
                  <a:srgbClr val="FF0000"/>
                </a:solidFill>
                <a:latin typeface="BNazanin"/>
              </a:rPr>
              <a:t>علایم افسردگی کوتاه مدت </a:t>
            </a:r>
            <a:r>
              <a:rPr lang="fa-IR" sz="2000" dirty="0" smtClean="0">
                <a:solidFill>
                  <a:srgbClr val="212529"/>
                </a:solidFill>
                <a:latin typeface="BNazanin"/>
              </a:rPr>
              <a:t>شباهت هایی داشته باشد. </a:t>
            </a:r>
          </a:p>
          <a:p>
            <a:pPr marL="285750" indent="-285750" algn="just">
              <a:lnSpc>
                <a:spcPct val="150000"/>
              </a:lnSpc>
              <a:buFont typeface="Wingdings" panose="05000000000000000000" pitchFamily="2" charset="2"/>
              <a:buChar char="Ø"/>
            </a:pPr>
            <a:r>
              <a:rPr lang="fa-IR" sz="2000" dirty="0" smtClean="0">
                <a:solidFill>
                  <a:srgbClr val="FF0000"/>
                </a:solidFill>
                <a:latin typeface="BNazanin"/>
              </a:rPr>
              <a:t>طول مدت </a:t>
            </a:r>
            <a:r>
              <a:rPr lang="fa-IR" sz="2000" dirty="0" smtClean="0">
                <a:solidFill>
                  <a:srgbClr val="212529"/>
                </a:solidFill>
                <a:latin typeface="BNazanin"/>
              </a:rPr>
              <a:t>این علایم و نحوه ابراز آن در گروه های مختلف فرهنگی و حتی درون یک گروه فرهنگی </a:t>
            </a:r>
            <a:r>
              <a:rPr lang="fa-IR" sz="2000" dirty="0" smtClean="0">
                <a:solidFill>
                  <a:srgbClr val="FF0000"/>
                </a:solidFill>
                <a:latin typeface="BNazanin"/>
              </a:rPr>
              <a:t>تفاوتهای زیادی </a:t>
            </a:r>
            <a:r>
              <a:rPr lang="fa-IR" sz="2000" dirty="0" smtClean="0">
                <a:solidFill>
                  <a:srgbClr val="212529"/>
                </a:solidFill>
                <a:latin typeface="BNazanin"/>
              </a:rPr>
              <a:t>دارد. </a:t>
            </a:r>
          </a:p>
          <a:p>
            <a:pPr marL="285750" indent="-285750" algn="just">
              <a:lnSpc>
                <a:spcPct val="150000"/>
              </a:lnSpc>
              <a:buFont typeface="Wingdings" panose="05000000000000000000" pitchFamily="2" charset="2"/>
              <a:buChar char="Ø"/>
            </a:pPr>
            <a:r>
              <a:rPr lang="fa-IR" sz="2000" dirty="0" smtClean="0">
                <a:solidFill>
                  <a:srgbClr val="212529"/>
                </a:solidFill>
                <a:latin typeface="BNazanin"/>
              </a:rPr>
              <a:t>نهایتا علایم ذکر شده طی </a:t>
            </a:r>
            <a:r>
              <a:rPr lang="fa-IR" sz="2000" dirty="0" smtClean="0">
                <a:solidFill>
                  <a:srgbClr val="FF0000"/>
                </a:solidFill>
                <a:latin typeface="BNazanin"/>
              </a:rPr>
              <a:t>2الی 4ماه و حداکثر 6 ماه رو به بهبود </a:t>
            </a:r>
            <a:r>
              <a:rPr lang="fa-IR" sz="2000" dirty="0" smtClean="0">
                <a:solidFill>
                  <a:srgbClr val="212529"/>
                </a:solidFill>
                <a:latin typeface="BNazanin"/>
              </a:rPr>
              <a:t>می گذارد و فرد به تدریج به زندگی عادی بر می گردد. </a:t>
            </a:r>
            <a:endParaRPr lang="fa-IR" sz="2000" dirty="0" smtClean="0">
              <a:solidFill>
                <a:srgbClr val="212529"/>
              </a:solidFill>
              <a:latin typeface="BNazanin"/>
            </a:endParaRPr>
          </a:p>
          <a:p>
            <a:pPr marL="285750" indent="-285750" algn="just">
              <a:lnSpc>
                <a:spcPct val="150000"/>
              </a:lnSpc>
              <a:buFont typeface="Wingdings" panose="05000000000000000000" pitchFamily="2" charset="2"/>
              <a:buChar char="Ø"/>
            </a:pPr>
            <a:endParaRPr lang="fa-IR" sz="2000" dirty="0">
              <a:solidFill>
                <a:srgbClr val="212529"/>
              </a:solidFill>
              <a:latin typeface="BNazanin"/>
            </a:endParaRPr>
          </a:p>
          <a:p>
            <a:pPr algn="just">
              <a:lnSpc>
                <a:spcPct val="150000"/>
              </a:lnSpc>
            </a:pPr>
            <a:r>
              <a:rPr lang="fa-IR" sz="2000" b="1" dirty="0" smtClean="0">
                <a:solidFill>
                  <a:srgbClr val="FF0000"/>
                </a:solidFill>
                <a:latin typeface="BNazanin"/>
              </a:rPr>
              <a:t>فرد </a:t>
            </a:r>
            <a:r>
              <a:rPr lang="fa-IR" sz="2000" b="1" dirty="0">
                <a:solidFill>
                  <a:srgbClr val="FF0000"/>
                </a:solidFill>
                <a:latin typeface="BNazanin"/>
              </a:rPr>
              <a:t>سوگوار هنگام گذر از سوگ، به تدریج حالات </a:t>
            </a:r>
            <a:r>
              <a:rPr lang="fa-IR" sz="2000" b="1" dirty="0" smtClean="0">
                <a:solidFill>
                  <a:srgbClr val="FF0000"/>
                </a:solidFill>
                <a:latin typeface="BNazanin"/>
              </a:rPr>
              <a:t>زیر را </a:t>
            </a:r>
            <a:r>
              <a:rPr lang="fa-IR" sz="2000" b="1" dirty="0">
                <a:solidFill>
                  <a:srgbClr val="FF0000"/>
                </a:solidFill>
                <a:latin typeface="BNazanin"/>
              </a:rPr>
              <a:t>تجربه میکند:</a:t>
            </a:r>
          </a:p>
          <a:p>
            <a:pPr marL="285750" indent="-285750" algn="just">
              <a:lnSpc>
                <a:spcPct val="150000"/>
              </a:lnSpc>
              <a:buFont typeface="Wingdings" panose="05000000000000000000" pitchFamily="2" charset="2"/>
              <a:buChar char="Ø"/>
            </a:pPr>
            <a:r>
              <a:rPr lang="fa-IR" sz="2000" dirty="0">
                <a:solidFill>
                  <a:srgbClr val="212529"/>
                </a:solidFill>
                <a:latin typeface="BNazanin"/>
              </a:rPr>
              <a:t>ادراک فقدان، بدون مقاومت در برابر آن یا اجتناب از آن</a:t>
            </a:r>
          </a:p>
          <a:p>
            <a:pPr marL="285750" indent="-285750" algn="just">
              <a:lnSpc>
                <a:spcPct val="150000"/>
              </a:lnSpc>
              <a:buFont typeface="Wingdings" panose="05000000000000000000" pitchFamily="2" charset="2"/>
              <a:buChar char="Ø"/>
            </a:pPr>
            <a:r>
              <a:rPr lang="fa-IR" sz="2000" dirty="0">
                <a:solidFill>
                  <a:srgbClr val="212529"/>
                </a:solidFill>
                <a:latin typeface="BNazanin"/>
              </a:rPr>
              <a:t>سازگار شدن با واقعیت جدید زندگی که در آن فرد متوفا دیگر حضور ندارد</a:t>
            </a:r>
          </a:p>
          <a:p>
            <a:pPr marL="285750" indent="-285750" algn="just">
              <a:lnSpc>
                <a:spcPct val="150000"/>
              </a:lnSpc>
              <a:buFont typeface="Wingdings" panose="05000000000000000000" pitchFamily="2" charset="2"/>
              <a:buChar char="Ø"/>
            </a:pPr>
            <a:r>
              <a:rPr lang="fa-IR" sz="2000" dirty="0">
                <a:solidFill>
                  <a:srgbClr val="212529"/>
                </a:solidFill>
                <a:latin typeface="BNazanin"/>
              </a:rPr>
              <a:t>ایجاد پیوندهای عاطفی جدید با فرد یا افراد دیگر</a:t>
            </a:r>
          </a:p>
          <a:p>
            <a:pPr marL="285750" indent="-285750" algn="just">
              <a:lnSpc>
                <a:spcPct val="150000"/>
              </a:lnSpc>
              <a:buFont typeface="Wingdings" panose="05000000000000000000" pitchFamily="2" charset="2"/>
              <a:buChar char="Ø"/>
            </a:pPr>
            <a:r>
              <a:rPr lang="fa-IR" sz="2000" dirty="0">
                <a:solidFill>
                  <a:srgbClr val="212529"/>
                </a:solidFill>
                <a:latin typeface="BNazanin"/>
              </a:rPr>
              <a:t>رسیدن تدریجی به روند سازنده ی زندگی عادی و معمول</a:t>
            </a:r>
          </a:p>
          <a:p>
            <a:pPr algn="just">
              <a:lnSpc>
                <a:spcPct val="150000"/>
              </a:lnSpc>
            </a:pPr>
            <a:endParaRPr lang="fa-IR" dirty="0">
              <a:solidFill>
                <a:srgbClr val="212529"/>
              </a:solidFill>
              <a:latin typeface="BNazanin"/>
            </a:endParaRPr>
          </a:p>
          <a:p>
            <a:pPr algn="just"/>
            <a:endParaRPr lang="fa-IR" dirty="0"/>
          </a:p>
        </p:txBody>
      </p:sp>
    </p:spTree>
    <p:extLst>
      <p:ext uri="{BB962C8B-B14F-4D97-AF65-F5344CB8AC3E}">
        <p14:creationId xmlns:p14="http://schemas.microsoft.com/office/powerpoint/2010/main" val="389504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452" y="217775"/>
            <a:ext cx="10944665" cy="646331"/>
          </a:xfrm>
          <a:prstGeom prst="rect">
            <a:avLst/>
          </a:prstGeom>
        </p:spPr>
        <p:txBody>
          <a:bodyPr wrap="square">
            <a:spAutoFit/>
          </a:bodyPr>
          <a:lstStyle/>
          <a:p>
            <a:r>
              <a:rPr lang="fa-IR" dirty="0">
                <a:solidFill>
                  <a:srgbClr val="FF0000"/>
                </a:solidFill>
              </a:rPr>
              <a:t/>
            </a:r>
            <a:br>
              <a:rPr lang="fa-IR" dirty="0">
                <a:solidFill>
                  <a:srgbClr val="FF0000"/>
                </a:solidFill>
              </a:rPr>
            </a:br>
            <a:endParaRPr lang="fa-IR" dirty="0">
              <a:solidFill>
                <a:srgbClr val="FF0000"/>
              </a:solidFill>
            </a:endParaRPr>
          </a:p>
        </p:txBody>
      </p:sp>
      <p:sp>
        <p:nvSpPr>
          <p:cNvPr id="4" name="Rectangle 3"/>
          <p:cNvSpPr/>
          <p:nvPr/>
        </p:nvSpPr>
        <p:spPr>
          <a:xfrm>
            <a:off x="1041009" y="716511"/>
            <a:ext cx="9819250" cy="4893647"/>
          </a:xfrm>
          <a:prstGeom prst="rect">
            <a:avLst/>
          </a:prstGeom>
        </p:spPr>
        <p:txBody>
          <a:bodyPr wrap="square">
            <a:spAutoFit/>
          </a:bodyPr>
          <a:lstStyle/>
          <a:p>
            <a:pPr algn="ctr"/>
            <a:r>
              <a:rPr lang="fa-IR" sz="2800" b="1" dirty="0">
                <a:solidFill>
                  <a:srgbClr val="FF0000"/>
                </a:solidFill>
                <a:latin typeface="BNazanin"/>
              </a:rPr>
              <a:t>چه وقت سوگ تمام </a:t>
            </a:r>
            <a:r>
              <a:rPr lang="fa-IR" sz="2800" b="1" dirty="0" smtClean="0">
                <a:solidFill>
                  <a:srgbClr val="FF0000"/>
                </a:solidFill>
                <a:latin typeface="BNazanin"/>
              </a:rPr>
              <a:t>می شود؟</a:t>
            </a:r>
          </a:p>
          <a:p>
            <a:pPr algn="just"/>
            <a:endParaRPr lang="fa-IR" sz="2000" b="1" dirty="0" smtClean="0">
              <a:solidFill>
                <a:srgbClr val="FF0000"/>
              </a:solidFill>
              <a:latin typeface="BNazanin"/>
            </a:endParaRPr>
          </a:p>
          <a:p>
            <a:pPr marL="342900" indent="-342900" algn="just">
              <a:lnSpc>
                <a:spcPct val="150000"/>
              </a:lnSpc>
              <a:buFont typeface="Wingdings" panose="05000000000000000000" pitchFamily="2" charset="2"/>
              <a:buChar char="q"/>
            </a:pPr>
            <a:r>
              <a:rPr lang="fa-IR" sz="2000" dirty="0" smtClean="0">
                <a:solidFill>
                  <a:srgbClr val="212529"/>
                </a:solidFill>
                <a:latin typeface="BNazanin"/>
              </a:rPr>
              <a:t>پاسخ </a:t>
            </a:r>
            <a:r>
              <a:rPr lang="fa-IR" sz="2000" dirty="0">
                <a:solidFill>
                  <a:srgbClr val="212529"/>
                </a:solidFill>
                <a:latin typeface="BNazanin"/>
              </a:rPr>
              <a:t>قطعی برای این سوال وجود ندارد گرچه در مطالعات </a:t>
            </a:r>
            <a:r>
              <a:rPr lang="fa-IR" sz="2000" dirty="0" smtClean="0">
                <a:solidFill>
                  <a:srgbClr val="212529"/>
                </a:solidFill>
                <a:latin typeface="BNazanin"/>
              </a:rPr>
              <a:t>بسیارتلاش </a:t>
            </a:r>
            <a:r>
              <a:rPr lang="fa-IR" sz="2000" dirty="0">
                <a:solidFill>
                  <a:srgbClr val="212529"/>
                </a:solidFill>
                <a:latin typeface="BNazanin"/>
              </a:rPr>
              <a:t>زیادی برای تعیین زمان پایان سوگواری مثلا </a:t>
            </a:r>
            <a:r>
              <a:rPr lang="fa-IR" sz="2000" dirty="0">
                <a:solidFill>
                  <a:srgbClr val="FF0000"/>
                </a:solidFill>
                <a:latin typeface="BNazanin"/>
              </a:rPr>
              <a:t>چهارماه</a:t>
            </a:r>
            <a:r>
              <a:rPr lang="fa-IR" sz="2000" dirty="0" smtClean="0">
                <a:solidFill>
                  <a:srgbClr val="FF0000"/>
                </a:solidFill>
                <a:latin typeface="BNazanin"/>
              </a:rPr>
              <a:t>، شش </a:t>
            </a:r>
            <a:r>
              <a:rPr lang="fa-IR" sz="2000" dirty="0">
                <a:solidFill>
                  <a:srgbClr val="FF0000"/>
                </a:solidFill>
                <a:latin typeface="BNazanin"/>
              </a:rPr>
              <a:t>ماه، یک سال یا </a:t>
            </a:r>
            <a:r>
              <a:rPr lang="fa-IR" sz="2000" dirty="0" smtClean="0">
                <a:solidFill>
                  <a:srgbClr val="FF0000"/>
                </a:solidFill>
                <a:latin typeface="BNazanin"/>
              </a:rPr>
              <a:t>دو سال</a:t>
            </a:r>
            <a:r>
              <a:rPr lang="fa-IR" sz="2000" dirty="0" smtClean="0">
                <a:solidFill>
                  <a:srgbClr val="212529"/>
                </a:solidFill>
                <a:latin typeface="BNazanin"/>
              </a:rPr>
              <a:t> </a:t>
            </a:r>
            <a:r>
              <a:rPr lang="fa-IR" sz="2000" dirty="0">
                <a:solidFill>
                  <a:srgbClr val="212529"/>
                </a:solidFill>
                <a:latin typeface="BNazanin"/>
              </a:rPr>
              <a:t>صورت گرفته است اما برای خیلیها زمان بیشتری لازم است که مراحل سوگواری به طور کامل طی شود</a:t>
            </a:r>
            <a:r>
              <a:rPr lang="fa-IR" sz="2000" dirty="0" smtClean="0">
                <a:solidFill>
                  <a:srgbClr val="212529"/>
                </a:solidFill>
                <a:latin typeface="BNazanin"/>
              </a:rPr>
              <a:t>.</a:t>
            </a:r>
          </a:p>
          <a:p>
            <a:pPr marL="342900" indent="-342900" algn="just">
              <a:lnSpc>
                <a:spcPct val="150000"/>
              </a:lnSpc>
              <a:buFont typeface="Wingdings" panose="05000000000000000000" pitchFamily="2" charset="2"/>
              <a:buChar char="q"/>
            </a:pPr>
            <a:endParaRPr lang="fa-IR" sz="2000" dirty="0" smtClean="0">
              <a:solidFill>
                <a:srgbClr val="212529"/>
              </a:solidFill>
              <a:latin typeface="BNazanin"/>
            </a:endParaRPr>
          </a:p>
          <a:p>
            <a:pPr marL="342900" indent="-342900" algn="just">
              <a:lnSpc>
                <a:spcPct val="150000"/>
              </a:lnSpc>
              <a:buFont typeface="Wingdings" panose="05000000000000000000" pitchFamily="2" charset="2"/>
              <a:buChar char="q"/>
            </a:pPr>
            <a:r>
              <a:rPr lang="fa-IR" sz="2000" dirty="0" smtClean="0">
                <a:solidFill>
                  <a:srgbClr val="212529"/>
                </a:solidFill>
                <a:latin typeface="BNazanin"/>
              </a:rPr>
              <a:t> </a:t>
            </a:r>
            <a:r>
              <a:rPr lang="fa-IR" sz="2000" dirty="0">
                <a:solidFill>
                  <a:srgbClr val="212529"/>
                </a:solidFill>
                <a:latin typeface="BNazanin"/>
              </a:rPr>
              <a:t>علامتی که میتواند در تشخیص </a:t>
            </a:r>
            <a:r>
              <a:rPr lang="fa-IR" sz="2000" dirty="0" smtClean="0">
                <a:solidFill>
                  <a:srgbClr val="212529"/>
                </a:solidFill>
                <a:latin typeface="BNazanin"/>
              </a:rPr>
              <a:t>طی کردن </a:t>
            </a:r>
            <a:r>
              <a:rPr lang="fa-IR" sz="2000" dirty="0">
                <a:solidFill>
                  <a:srgbClr val="212529"/>
                </a:solidFill>
                <a:latin typeface="BNazanin"/>
              </a:rPr>
              <a:t>مسیر تکمیل سوگواری کمک کننده باشد این است که سوگوار بتواند </a:t>
            </a:r>
            <a:r>
              <a:rPr lang="fa-IR" sz="2000" dirty="0">
                <a:solidFill>
                  <a:srgbClr val="FF0000"/>
                </a:solidFill>
                <a:latin typeface="BNazanin"/>
              </a:rPr>
              <a:t>بدون درد به متوفا فکرکند</a:t>
            </a:r>
            <a:r>
              <a:rPr lang="fa-IR" sz="2000" dirty="0" smtClean="0">
                <a:solidFill>
                  <a:srgbClr val="FF0000"/>
                </a:solidFill>
                <a:latin typeface="BNazanin"/>
              </a:rPr>
              <a:t>.</a:t>
            </a:r>
            <a:r>
              <a:rPr lang="fa-IR" sz="2000" dirty="0" smtClean="0">
                <a:solidFill>
                  <a:srgbClr val="212529"/>
                </a:solidFill>
                <a:latin typeface="BNazanin"/>
              </a:rPr>
              <a:t> وقتی </a:t>
            </a:r>
            <a:r>
              <a:rPr lang="fa-IR" sz="2000" dirty="0">
                <a:solidFill>
                  <a:srgbClr val="212529"/>
                </a:solidFill>
                <a:latin typeface="BNazanin"/>
              </a:rPr>
              <a:t>که سوگوار دوباره </a:t>
            </a:r>
            <a:r>
              <a:rPr lang="fa-IR" sz="2000" dirty="0">
                <a:solidFill>
                  <a:srgbClr val="FF0000"/>
                </a:solidFill>
                <a:latin typeface="BNazanin"/>
              </a:rPr>
              <a:t>به زندگی علاقه مند </a:t>
            </a:r>
            <a:r>
              <a:rPr lang="fa-IR" sz="2000" dirty="0" smtClean="0">
                <a:solidFill>
                  <a:srgbClr val="212529"/>
                </a:solidFill>
                <a:latin typeface="BNazanin"/>
              </a:rPr>
              <a:t>میشود</a:t>
            </a:r>
            <a:r>
              <a:rPr lang="fa-IR" sz="2000" dirty="0">
                <a:solidFill>
                  <a:srgbClr val="212529"/>
                </a:solidFill>
                <a:latin typeface="BNazanin"/>
              </a:rPr>
              <a:t>، </a:t>
            </a:r>
            <a:r>
              <a:rPr lang="fa-IR" sz="2000" dirty="0">
                <a:solidFill>
                  <a:srgbClr val="FF0000"/>
                </a:solidFill>
                <a:latin typeface="BNazanin"/>
              </a:rPr>
              <a:t>امیدواری بیشتری </a:t>
            </a:r>
            <a:r>
              <a:rPr lang="fa-IR" sz="2000" dirty="0">
                <a:solidFill>
                  <a:srgbClr val="212529"/>
                </a:solidFill>
                <a:latin typeface="BNazanin"/>
              </a:rPr>
              <a:t>پیدا میکند و </a:t>
            </a:r>
            <a:r>
              <a:rPr lang="fa-IR" sz="2000" dirty="0">
                <a:solidFill>
                  <a:srgbClr val="FF0000"/>
                </a:solidFill>
                <a:latin typeface="BNazanin"/>
              </a:rPr>
              <a:t>لذت دوباره </a:t>
            </a:r>
            <a:r>
              <a:rPr lang="fa-IR" sz="2000" dirty="0">
                <a:solidFill>
                  <a:srgbClr val="212529"/>
                </a:solidFill>
                <a:latin typeface="BNazanin"/>
              </a:rPr>
              <a:t>و نیز </a:t>
            </a:r>
            <a:r>
              <a:rPr lang="fa-IR" sz="2000" dirty="0">
                <a:solidFill>
                  <a:srgbClr val="FF0000"/>
                </a:solidFill>
                <a:latin typeface="BNazanin"/>
              </a:rPr>
              <a:t>انطباق با نقشهای جدید </a:t>
            </a:r>
            <a:r>
              <a:rPr lang="fa-IR" sz="2000" dirty="0">
                <a:solidFill>
                  <a:srgbClr val="212529"/>
                </a:solidFill>
                <a:latin typeface="BNazanin"/>
              </a:rPr>
              <a:t>را تجربه </a:t>
            </a:r>
            <a:r>
              <a:rPr lang="fa-IR" sz="2000" dirty="0" smtClean="0">
                <a:solidFill>
                  <a:srgbClr val="212529"/>
                </a:solidFill>
                <a:latin typeface="BNazanin"/>
              </a:rPr>
              <a:t>میکند، </a:t>
            </a:r>
            <a:r>
              <a:rPr lang="fa-IR" sz="2000" dirty="0">
                <a:solidFill>
                  <a:srgbClr val="212529"/>
                </a:solidFill>
                <a:latin typeface="BNazanin"/>
              </a:rPr>
              <a:t>حس پایان سوگواری وجود دارد</a:t>
            </a:r>
            <a:r>
              <a:rPr lang="fa-IR" sz="2000" dirty="0" smtClean="0">
                <a:solidFill>
                  <a:srgbClr val="212529"/>
                </a:solidFill>
                <a:latin typeface="BNazanin"/>
              </a:rPr>
              <a:t>.</a:t>
            </a:r>
          </a:p>
          <a:p>
            <a:pPr algn="just">
              <a:lnSpc>
                <a:spcPct val="150000"/>
              </a:lnSpc>
            </a:pPr>
            <a:r>
              <a:rPr lang="fa-IR" dirty="0"/>
              <a:t/>
            </a:r>
            <a:br>
              <a:rPr lang="fa-IR" dirty="0"/>
            </a:br>
            <a:endParaRPr lang="fa-IR" dirty="0"/>
          </a:p>
        </p:txBody>
      </p:sp>
    </p:spTree>
    <p:extLst>
      <p:ext uri="{BB962C8B-B14F-4D97-AF65-F5344CB8AC3E}">
        <p14:creationId xmlns:p14="http://schemas.microsoft.com/office/powerpoint/2010/main" val="1096464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2914</Words>
  <Application>Microsoft Office PowerPoint</Application>
  <PresentationFormat>Widescreen</PresentationFormat>
  <Paragraphs>240</Paragraphs>
  <Slides>41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B Nazanin</vt:lpstr>
      <vt:lpstr>B Zar</vt:lpstr>
      <vt:lpstr>BNazanin</vt:lpstr>
      <vt:lpstr>BNazaninBold</vt:lpstr>
      <vt:lpstr>Calibri</vt:lpstr>
      <vt:lpstr>Calibri Light</vt:lpstr>
      <vt:lpstr>CenturyGothic</vt:lpstr>
      <vt:lpstr>Nazanin</vt:lpstr>
      <vt:lpstr>Times New Roman</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usere</dc:creator>
  <cp:lastModifiedBy>usere</cp:lastModifiedBy>
  <cp:revision>183</cp:revision>
  <dcterms:created xsi:type="dcterms:W3CDTF">2020-10-30T07:09:02Z</dcterms:created>
  <dcterms:modified xsi:type="dcterms:W3CDTF">2020-12-19T22:35:42Z</dcterms:modified>
</cp:coreProperties>
</file>